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ryndan Write" panose="02000503000000000000" pitchFamily="2" charset="0"/>
      <p:regular r:id="rId13"/>
    </p:embeddedFont>
    <p:embeddedFont>
      <p:font typeface="Calibri" panose="020F0502020204030204" pitchFamily="34" charset="0"/>
      <p:regular r:id="rId14"/>
      <p:bold r:id="rId15"/>
      <p:italic r:id="rId16"/>
      <p:boldItalic r:id="rId17"/>
    </p:embeddedFont>
    <p:embeddedFont>
      <p:font typeface="Dosis Semi-Bold" panose="02010703020202060003" pitchFamily="2" charset="77"/>
      <p:regular r:id="rId18"/>
      <p:bold r:id="rId19"/>
    </p:embeddedFont>
    <p:embeddedFont>
      <p:font typeface="Gaegu" pitchFamily="2" charset="0"/>
      <p:regular r:id="rId20"/>
      <p:bold r:id="rId21"/>
    </p:embeddedFont>
    <p:embeddedFont>
      <p:font typeface="Gaegu Bold"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94" autoAdjust="0"/>
  </p:normalViewPr>
  <p:slideViewPr>
    <p:cSldViewPr>
      <p:cViewPr varScale="1">
        <p:scale>
          <a:sx n="80" d="100"/>
          <a:sy n="80" d="100"/>
        </p:scale>
        <p:origin x="82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53.jpe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4.png"/><Relationship Id="rId2" Type="http://schemas.openxmlformats.org/officeDocument/2006/relationships/image" Target="../media/image1.jpe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38.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5.svg"/><Relationship Id="rId12"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21.sv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13.sv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12.png"/><Relationship Id="rId12" Type="http://schemas.openxmlformats.org/officeDocument/2006/relationships/image" Target="../media/image4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8.png"/><Relationship Id="rId5" Type="http://schemas.openxmlformats.org/officeDocument/2006/relationships/image" Target="../media/image8.png"/><Relationship Id="rId10" Type="http://schemas.openxmlformats.org/officeDocument/2006/relationships/image" Target="../media/image11.svg"/><Relationship Id="rId4" Type="http://schemas.openxmlformats.org/officeDocument/2006/relationships/image" Target="../media/image47.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grpSp>
        <p:nvGrpSpPr>
          <p:cNvPr id="3" name="Group 3"/>
          <p:cNvGrpSpPr/>
          <p:nvPr/>
        </p:nvGrpSpPr>
        <p:grpSpPr>
          <a:xfrm>
            <a:off x="2033741" y="2148009"/>
            <a:ext cx="14294480" cy="5990982"/>
            <a:chOff x="0" y="0"/>
            <a:chExt cx="19059306" cy="7987976"/>
          </a:xfrm>
        </p:grpSpPr>
        <p:sp>
          <p:nvSpPr>
            <p:cNvPr id="4" name="Freeform 4"/>
            <p:cNvSpPr/>
            <p:nvPr/>
          </p:nvSpPr>
          <p:spPr>
            <a:xfrm rot="92033">
              <a:off x="273808" y="428159"/>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3">
                <a:alphaModFix amt="60000"/>
              </a:blip>
              <a:stretch>
                <a:fillRect l="-1056" t="-10951" r="-1056"/>
              </a:stretch>
            </a:blipFill>
          </p:spPr>
          <p:txBody>
            <a:bodyPr/>
            <a:lstStyle/>
            <a:p>
              <a:endParaRPr lang="en-BF"/>
            </a:p>
          </p:txBody>
        </p:sp>
        <p:sp>
          <p:nvSpPr>
            <p:cNvPr id="5" name="Freeform 5"/>
            <p:cNvSpPr/>
            <p:nvPr/>
          </p:nvSpPr>
          <p:spPr>
            <a:xfrm rot="92033">
              <a:off x="94502" y="248853"/>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4"/>
              <a:stretch>
                <a:fillRect l="-1056" t="-10951" r="-1056"/>
              </a:stretch>
            </a:blipFill>
          </p:spPr>
          <p:txBody>
            <a:bodyPr/>
            <a:lstStyle/>
            <a:p>
              <a:endParaRPr lang="en-BF"/>
            </a:p>
          </p:txBody>
        </p:sp>
      </p:grpSp>
      <p:sp>
        <p:nvSpPr>
          <p:cNvPr id="6" name="TextBox 6"/>
          <p:cNvSpPr txBox="1"/>
          <p:nvPr/>
        </p:nvSpPr>
        <p:spPr>
          <a:xfrm>
            <a:off x="2880623" y="2995675"/>
            <a:ext cx="11179600" cy="2491492"/>
          </a:xfrm>
          <a:prstGeom prst="rect">
            <a:avLst/>
          </a:prstGeom>
        </p:spPr>
        <p:txBody>
          <a:bodyPr lIns="0" tIns="0" rIns="0" bIns="0" rtlCol="0" anchor="t">
            <a:spAutoFit/>
          </a:bodyPr>
          <a:lstStyle/>
          <a:p>
            <a:pPr algn="ctr">
              <a:lnSpc>
                <a:spcPts val="8718"/>
              </a:lnSpc>
            </a:pPr>
            <a:r>
              <a:rPr lang="en-US" sz="9176" spc="-550">
                <a:solidFill>
                  <a:srgbClr val="2F9415"/>
                </a:solidFill>
                <a:latin typeface="Gaegu Bold"/>
              </a:rPr>
              <a:t>GREEN GUARDIANS OF STABILIZATION</a:t>
            </a:r>
          </a:p>
        </p:txBody>
      </p:sp>
      <p:sp>
        <p:nvSpPr>
          <p:cNvPr id="7" name="TextBox 7"/>
          <p:cNvSpPr txBox="1"/>
          <p:nvPr/>
        </p:nvSpPr>
        <p:spPr>
          <a:xfrm>
            <a:off x="3438479" y="5487167"/>
            <a:ext cx="10934001" cy="1361238"/>
          </a:xfrm>
          <a:prstGeom prst="rect">
            <a:avLst/>
          </a:prstGeom>
        </p:spPr>
        <p:txBody>
          <a:bodyPr lIns="0" tIns="0" rIns="0" bIns="0" rtlCol="0" anchor="t">
            <a:spAutoFit/>
          </a:bodyPr>
          <a:lstStyle/>
          <a:p>
            <a:pPr algn="ctr">
              <a:lnSpc>
                <a:spcPts val="8497"/>
              </a:lnSpc>
            </a:pPr>
            <a:r>
              <a:rPr lang="en-US" sz="8944" spc="-554">
                <a:solidFill>
                  <a:srgbClr val="2F9415"/>
                </a:solidFill>
                <a:latin typeface="Gaegu Bold"/>
              </a:rPr>
              <a:t>initiative  </a:t>
            </a:r>
          </a:p>
        </p:txBody>
      </p:sp>
      <p:sp>
        <p:nvSpPr>
          <p:cNvPr id="8" name="Freeform 8"/>
          <p:cNvSpPr/>
          <p:nvPr/>
        </p:nvSpPr>
        <p:spPr>
          <a:xfrm rot="-1051246">
            <a:off x="-2552417" y="-2884738"/>
            <a:ext cx="5104835" cy="5104835"/>
          </a:xfrm>
          <a:custGeom>
            <a:avLst/>
            <a:gdLst/>
            <a:ahLst/>
            <a:cxnLst/>
            <a:rect l="l" t="t" r="r" b="b"/>
            <a:pathLst>
              <a:path w="5104835" h="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9" name="Freeform 9"/>
          <p:cNvSpPr/>
          <p:nvPr/>
        </p:nvSpPr>
        <p:spPr>
          <a:xfrm rot="-2700000">
            <a:off x="10542936" y="940005"/>
            <a:ext cx="1103359" cy="1581877"/>
          </a:xfrm>
          <a:custGeom>
            <a:avLst/>
            <a:gdLst/>
            <a:ahLst/>
            <a:cxnLst/>
            <a:rect l="l" t="t" r="r" b="b"/>
            <a:pathLst>
              <a:path w="1103359" h="1581877">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F"/>
          </a:p>
        </p:txBody>
      </p:sp>
      <p:sp>
        <p:nvSpPr>
          <p:cNvPr id="10" name="Freeform 10"/>
          <p:cNvSpPr/>
          <p:nvPr/>
        </p:nvSpPr>
        <p:spPr>
          <a:xfrm rot="3275443">
            <a:off x="2211959" y="2969126"/>
            <a:ext cx="1337326" cy="1218183"/>
          </a:xfrm>
          <a:custGeom>
            <a:avLst/>
            <a:gdLst/>
            <a:ahLst/>
            <a:cxnLst/>
            <a:rect l="l" t="t" r="r" b="b"/>
            <a:pathLst>
              <a:path w="1337326" h="1218183">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F"/>
          </a:p>
        </p:txBody>
      </p:sp>
      <p:sp>
        <p:nvSpPr>
          <p:cNvPr id="11" name="Freeform 11"/>
          <p:cNvSpPr/>
          <p:nvPr/>
        </p:nvSpPr>
        <p:spPr>
          <a:xfrm rot="5488621">
            <a:off x="14068292" y="5900049"/>
            <a:ext cx="2174492" cy="3388019"/>
          </a:xfrm>
          <a:custGeom>
            <a:avLst/>
            <a:gdLst/>
            <a:ahLst/>
            <a:cxnLst/>
            <a:rect l="l" t="t" r="r" b="b"/>
            <a:pathLst>
              <a:path w="2174492" h="3388019">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F"/>
          </a:p>
        </p:txBody>
      </p:sp>
      <p:sp>
        <p:nvSpPr>
          <p:cNvPr id="12" name="Freeform 12"/>
          <p:cNvSpPr/>
          <p:nvPr/>
        </p:nvSpPr>
        <p:spPr>
          <a:xfrm rot="-1304326">
            <a:off x="884830" y="3954490"/>
            <a:ext cx="3500388" cy="5714919"/>
          </a:xfrm>
          <a:custGeom>
            <a:avLst/>
            <a:gdLst/>
            <a:ahLst/>
            <a:cxnLst/>
            <a:rect l="l" t="t" r="r" b="b"/>
            <a:pathLst>
              <a:path w="3500388" h="5714919">
                <a:moveTo>
                  <a:pt x="0" y="0"/>
                </a:moveTo>
                <a:lnTo>
                  <a:pt x="3500388" y="0"/>
                </a:lnTo>
                <a:lnTo>
                  <a:pt x="3500388" y="5714919"/>
                </a:lnTo>
                <a:lnTo>
                  <a:pt x="0" y="57149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BF"/>
          </a:p>
        </p:txBody>
      </p:sp>
      <p:sp>
        <p:nvSpPr>
          <p:cNvPr id="13" name="Freeform 13"/>
          <p:cNvSpPr/>
          <p:nvPr/>
        </p:nvSpPr>
        <p:spPr>
          <a:xfrm rot="4057876" flipH="1">
            <a:off x="5812381" y="445640"/>
            <a:ext cx="1394952" cy="2759798"/>
          </a:xfrm>
          <a:custGeom>
            <a:avLst/>
            <a:gdLst/>
            <a:ahLst/>
            <a:cxnLst/>
            <a:rect l="l" t="t" r="r" b="b"/>
            <a:pathLst>
              <a:path w="1394952" h="2759798">
                <a:moveTo>
                  <a:pt x="1394952" y="0"/>
                </a:moveTo>
                <a:lnTo>
                  <a:pt x="0" y="0"/>
                </a:lnTo>
                <a:lnTo>
                  <a:pt x="0" y="2759798"/>
                </a:lnTo>
                <a:lnTo>
                  <a:pt x="1394952" y="2759798"/>
                </a:lnTo>
                <a:lnTo>
                  <a:pt x="1394952"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BF"/>
          </a:p>
        </p:txBody>
      </p:sp>
      <p:sp>
        <p:nvSpPr>
          <p:cNvPr id="14" name="Freeform 14"/>
          <p:cNvSpPr/>
          <p:nvPr/>
        </p:nvSpPr>
        <p:spPr>
          <a:xfrm rot="-1051246">
            <a:off x="15805535" y="8247789"/>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15" name="Freeform 15"/>
          <p:cNvSpPr/>
          <p:nvPr/>
        </p:nvSpPr>
        <p:spPr>
          <a:xfrm>
            <a:off x="13635309" y="361316"/>
            <a:ext cx="3040458" cy="4114800"/>
          </a:xfrm>
          <a:custGeom>
            <a:avLst/>
            <a:gdLst/>
            <a:ahLst/>
            <a:cxnLst/>
            <a:rect l="l" t="t" r="r" b="b"/>
            <a:pathLst>
              <a:path w="3040458" h="4114800">
                <a:moveTo>
                  <a:pt x="0" y="0"/>
                </a:moveTo>
                <a:lnTo>
                  <a:pt x="3040458" y="0"/>
                </a:lnTo>
                <a:lnTo>
                  <a:pt x="30404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BF"/>
          </a:p>
        </p:txBody>
      </p:sp>
      <p:sp>
        <p:nvSpPr>
          <p:cNvPr id="16" name="TextBox 16"/>
          <p:cNvSpPr txBox="1"/>
          <p:nvPr/>
        </p:nvSpPr>
        <p:spPr>
          <a:xfrm>
            <a:off x="5769257" y="8804617"/>
            <a:ext cx="6823447" cy="453683"/>
          </a:xfrm>
          <a:prstGeom prst="rect">
            <a:avLst/>
          </a:prstGeom>
        </p:spPr>
        <p:txBody>
          <a:bodyPr lIns="0" tIns="0" rIns="0" bIns="0" rtlCol="0" anchor="t">
            <a:spAutoFit/>
          </a:bodyPr>
          <a:lstStyle/>
          <a:p>
            <a:pPr algn="ctr">
              <a:lnSpc>
                <a:spcPts val="2858"/>
              </a:lnSpc>
            </a:pPr>
            <a:r>
              <a:rPr lang="en-US" sz="3008" spc="-156">
                <a:solidFill>
                  <a:srgbClr val="FFFFFF"/>
                </a:solidFill>
                <a:latin typeface="Gaegu Bold"/>
              </a:rPr>
              <a:t>Presented by Barbara Kyeremaa Asamoah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grpSp>
        <p:nvGrpSpPr>
          <p:cNvPr id="3" name="Group 3"/>
          <p:cNvGrpSpPr>
            <a:grpSpLocks noChangeAspect="1"/>
          </p:cNvGrpSpPr>
          <p:nvPr/>
        </p:nvGrpSpPr>
        <p:grpSpPr>
          <a:xfrm>
            <a:off x="11097629" y="2435375"/>
            <a:ext cx="4272573" cy="7215901"/>
            <a:chOff x="0" y="0"/>
            <a:chExt cx="13716000" cy="23164800"/>
          </a:xfrm>
        </p:grpSpPr>
        <p:sp>
          <p:nvSpPr>
            <p:cNvPr id="4" name="Freeform 4"/>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txBody>
            <a:bodyPr/>
            <a:lstStyle/>
            <a:p>
              <a:endParaRPr lang="en-BF"/>
            </a:p>
          </p:txBody>
        </p:sp>
        <p:sp>
          <p:nvSpPr>
            <p:cNvPr id="5" name="Freeform 5"/>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51219" r="-51219"/>
              </a:stretch>
            </a:blipFill>
          </p:spPr>
          <p:txBody>
            <a:bodyPr/>
            <a:lstStyle/>
            <a:p>
              <a:endParaRPr lang="en-BF"/>
            </a:p>
          </p:txBody>
        </p:sp>
      </p:grpSp>
      <p:grpSp>
        <p:nvGrpSpPr>
          <p:cNvPr id="6" name="Group 6"/>
          <p:cNvGrpSpPr>
            <a:grpSpLocks noChangeAspect="1"/>
          </p:cNvGrpSpPr>
          <p:nvPr/>
        </p:nvGrpSpPr>
        <p:grpSpPr>
          <a:xfrm>
            <a:off x="2049360" y="3071099"/>
            <a:ext cx="4272573" cy="7215901"/>
            <a:chOff x="0" y="0"/>
            <a:chExt cx="13716000" cy="23164800"/>
          </a:xfrm>
        </p:grpSpPr>
        <p:sp>
          <p:nvSpPr>
            <p:cNvPr id="7"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txBody>
            <a:bodyPr/>
            <a:lstStyle/>
            <a:p>
              <a:endParaRPr lang="en-BF"/>
            </a:p>
          </p:txBody>
        </p:sp>
        <p:sp>
          <p:nvSpPr>
            <p:cNvPr id="8"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5"/>
              <a:stretch>
                <a:fillRect l="-84959" r="-84959"/>
              </a:stretch>
            </a:blipFill>
          </p:spPr>
          <p:txBody>
            <a:bodyPr/>
            <a:lstStyle/>
            <a:p>
              <a:endParaRPr lang="en-BF"/>
            </a:p>
          </p:txBody>
        </p:sp>
      </p:grpSp>
      <p:sp>
        <p:nvSpPr>
          <p:cNvPr id="9" name="Freeform 9"/>
          <p:cNvSpPr/>
          <p:nvPr/>
        </p:nvSpPr>
        <p:spPr>
          <a:xfrm rot="7251747">
            <a:off x="15679499" y="7307678"/>
            <a:ext cx="1870391" cy="1224256"/>
          </a:xfrm>
          <a:custGeom>
            <a:avLst/>
            <a:gdLst/>
            <a:ahLst/>
            <a:cxnLst/>
            <a:rect l="l" t="t" r="r" b="b"/>
            <a:pathLst>
              <a:path w="1870391" h="1224256">
                <a:moveTo>
                  <a:pt x="0" y="0"/>
                </a:moveTo>
                <a:lnTo>
                  <a:pt x="1870390" y="0"/>
                </a:lnTo>
                <a:lnTo>
                  <a:pt x="1870390" y="1224255"/>
                </a:lnTo>
                <a:lnTo>
                  <a:pt x="0" y="1224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10" name="Freeform 10"/>
          <p:cNvSpPr/>
          <p:nvPr/>
        </p:nvSpPr>
        <p:spPr>
          <a:xfrm rot="-7587409" flipH="1">
            <a:off x="645869" y="7277721"/>
            <a:ext cx="1870391" cy="1224256"/>
          </a:xfrm>
          <a:custGeom>
            <a:avLst/>
            <a:gdLst/>
            <a:ahLst/>
            <a:cxnLst/>
            <a:rect l="l" t="t" r="r" b="b"/>
            <a:pathLst>
              <a:path w="1870391" h="1224256">
                <a:moveTo>
                  <a:pt x="1870391" y="0"/>
                </a:moveTo>
                <a:lnTo>
                  <a:pt x="0" y="0"/>
                </a:lnTo>
                <a:lnTo>
                  <a:pt x="0" y="1224256"/>
                </a:lnTo>
                <a:lnTo>
                  <a:pt x="1870391" y="1224256"/>
                </a:lnTo>
                <a:lnTo>
                  <a:pt x="187039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11" name="Freeform 11"/>
          <p:cNvSpPr/>
          <p:nvPr/>
        </p:nvSpPr>
        <p:spPr>
          <a:xfrm>
            <a:off x="4419398" y="196022"/>
            <a:ext cx="10494502" cy="1665356"/>
          </a:xfrm>
          <a:custGeom>
            <a:avLst/>
            <a:gdLst/>
            <a:ahLst/>
            <a:cxnLst/>
            <a:rect l="l" t="t" r="r" b="b"/>
            <a:pathLst>
              <a:path w="10494502" h="1665356">
                <a:moveTo>
                  <a:pt x="0" y="0"/>
                </a:moveTo>
                <a:lnTo>
                  <a:pt x="10494502" y="0"/>
                </a:lnTo>
                <a:lnTo>
                  <a:pt x="10494502" y="1665356"/>
                </a:lnTo>
                <a:lnTo>
                  <a:pt x="0" y="1665356"/>
                </a:lnTo>
                <a:lnTo>
                  <a:pt x="0" y="0"/>
                </a:lnTo>
                <a:close/>
              </a:path>
            </a:pathLst>
          </a:custGeom>
          <a:blipFill>
            <a:blip r:embed="rId8"/>
            <a:stretch>
              <a:fillRect l="-762" t="-130400" b="-39462"/>
            </a:stretch>
          </a:blipFill>
        </p:spPr>
        <p:txBody>
          <a:bodyPr/>
          <a:lstStyle/>
          <a:p>
            <a:endParaRPr lang="en-BF"/>
          </a:p>
        </p:txBody>
      </p:sp>
      <p:sp>
        <p:nvSpPr>
          <p:cNvPr id="12" name="TextBox 12"/>
          <p:cNvSpPr txBox="1"/>
          <p:nvPr/>
        </p:nvSpPr>
        <p:spPr>
          <a:xfrm>
            <a:off x="6002017" y="661633"/>
            <a:ext cx="5532778" cy="741186"/>
          </a:xfrm>
          <a:prstGeom prst="rect">
            <a:avLst/>
          </a:prstGeom>
        </p:spPr>
        <p:txBody>
          <a:bodyPr lIns="0" tIns="0" rIns="0" bIns="0" rtlCol="0" anchor="t">
            <a:spAutoFit/>
          </a:bodyPr>
          <a:lstStyle/>
          <a:p>
            <a:pPr algn="ctr">
              <a:lnSpc>
                <a:spcPts val="5422"/>
              </a:lnSpc>
              <a:spcBef>
                <a:spcPct val="0"/>
              </a:spcBef>
            </a:pPr>
            <a:r>
              <a:rPr lang="en-US" sz="4444">
                <a:solidFill>
                  <a:srgbClr val="009444"/>
                </a:solidFill>
                <a:latin typeface="Bryndan Write"/>
              </a:rPr>
              <a:t>VISUALS</a:t>
            </a:r>
          </a:p>
        </p:txBody>
      </p:sp>
      <p:sp>
        <p:nvSpPr>
          <p:cNvPr id="13" name="Freeform 13"/>
          <p:cNvSpPr/>
          <p:nvPr/>
        </p:nvSpPr>
        <p:spPr>
          <a:xfrm rot="1727943">
            <a:off x="15484657" y="612843"/>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9"/>
            <a:stretch>
              <a:fillRect/>
            </a:stretch>
          </a:blipFill>
        </p:spPr>
        <p:txBody>
          <a:bodyPr/>
          <a:lstStyle/>
          <a:p>
            <a:endParaRPr lang="en-BF"/>
          </a:p>
        </p:txBody>
      </p:sp>
      <p:sp>
        <p:nvSpPr>
          <p:cNvPr id="14" name="Freeform 14"/>
          <p:cNvSpPr/>
          <p:nvPr/>
        </p:nvSpPr>
        <p:spPr>
          <a:xfrm rot="1727943">
            <a:off x="7709080" y="4144348"/>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9"/>
            <a:stretch>
              <a:fillRect/>
            </a:stretch>
          </a:blipFill>
        </p:spPr>
        <p:txBody>
          <a:bodyPr/>
          <a:lstStyle/>
          <a:p>
            <a:endParaRPr lang="en-BF"/>
          </a:p>
        </p:txBody>
      </p:sp>
      <p:sp>
        <p:nvSpPr>
          <p:cNvPr id="15" name="Freeform 15"/>
          <p:cNvSpPr/>
          <p:nvPr/>
        </p:nvSpPr>
        <p:spPr>
          <a:xfrm rot="1727943">
            <a:off x="497319" y="963365"/>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9"/>
            <a:stretch>
              <a:fillRect/>
            </a:stretch>
          </a:blipFill>
        </p:spPr>
        <p:txBody>
          <a:bodyPr/>
          <a:lstStyle/>
          <a:p>
            <a:endParaRPr lang="en-BF"/>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grpSp>
        <p:nvGrpSpPr>
          <p:cNvPr id="3" name="Group 3"/>
          <p:cNvGrpSpPr/>
          <p:nvPr/>
        </p:nvGrpSpPr>
        <p:grpSpPr>
          <a:xfrm>
            <a:off x="1996760" y="1967159"/>
            <a:ext cx="14294480" cy="5990982"/>
            <a:chOff x="0" y="0"/>
            <a:chExt cx="19059306" cy="7987976"/>
          </a:xfrm>
        </p:grpSpPr>
        <p:sp>
          <p:nvSpPr>
            <p:cNvPr id="4" name="Freeform 4"/>
            <p:cNvSpPr/>
            <p:nvPr/>
          </p:nvSpPr>
          <p:spPr>
            <a:xfrm rot="92033">
              <a:off x="273808" y="428159"/>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3">
                <a:alphaModFix amt="60000"/>
              </a:blip>
              <a:stretch>
                <a:fillRect l="-1056" t="-10951" r="-1056"/>
              </a:stretch>
            </a:blipFill>
          </p:spPr>
          <p:txBody>
            <a:bodyPr/>
            <a:lstStyle/>
            <a:p>
              <a:endParaRPr lang="en-BF"/>
            </a:p>
          </p:txBody>
        </p:sp>
        <p:sp>
          <p:nvSpPr>
            <p:cNvPr id="5" name="Freeform 5"/>
            <p:cNvSpPr/>
            <p:nvPr/>
          </p:nvSpPr>
          <p:spPr>
            <a:xfrm rot="92033">
              <a:off x="94502" y="248853"/>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4"/>
              <a:stretch>
                <a:fillRect l="-1056" t="-10951" r="-1056"/>
              </a:stretch>
            </a:blipFill>
          </p:spPr>
          <p:txBody>
            <a:bodyPr/>
            <a:lstStyle/>
            <a:p>
              <a:endParaRPr lang="en-BF"/>
            </a:p>
          </p:txBody>
        </p:sp>
      </p:grpSp>
      <p:sp>
        <p:nvSpPr>
          <p:cNvPr id="6" name="TextBox 6"/>
          <p:cNvSpPr txBox="1"/>
          <p:nvPr/>
        </p:nvSpPr>
        <p:spPr>
          <a:xfrm>
            <a:off x="1996760" y="3584700"/>
            <a:ext cx="14035941" cy="2755899"/>
          </a:xfrm>
          <a:prstGeom prst="rect">
            <a:avLst/>
          </a:prstGeom>
        </p:spPr>
        <p:txBody>
          <a:bodyPr lIns="0" tIns="0" rIns="0" bIns="0" rtlCol="0" anchor="t">
            <a:spAutoFit/>
          </a:bodyPr>
          <a:lstStyle/>
          <a:p>
            <a:pPr algn="ctr">
              <a:lnSpc>
                <a:spcPts val="17194"/>
              </a:lnSpc>
            </a:pPr>
            <a:r>
              <a:rPr lang="en-US" sz="18099" spc="-1085">
                <a:solidFill>
                  <a:srgbClr val="009444"/>
                </a:solidFill>
                <a:latin typeface="Gaegu Bold"/>
              </a:rPr>
              <a:t>Thank you!</a:t>
            </a:r>
          </a:p>
        </p:txBody>
      </p:sp>
      <p:sp>
        <p:nvSpPr>
          <p:cNvPr id="7" name="Freeform 7"/>
          <p:cNvSpPr/>
          <p:nvPr/>
        </p:nvSpPr>
        <p:spPr>
          <a:xfrm rot="-1051246">
            <a:off x="-2552417" y="-2884738"/>
            <a:ext cx="5104835" cy="5104835"/>
          </a:xfrm>
          <a:custGeom>
            <a:avLst/>
            <a:gdLst/>
            <a:ahLst/>
            <a:cxnLst/>
            <a:rect l="l" t="t" r="r" b="b"/>
            <a:pathLst>
              <a:path w="5104835" h="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8" name="Freeform 8"/>
          <p:cNvSpPr/>
          <p:nvPr/>
        </p:nvSpPr>
        <p:spPr>
          <a:xfrm rot="-2700000">
            <a:off x="10542936" y="940005"/>
            <a:ext cx="1103359" cy="1581877"/>
          </a:xfrm>
          <a:custGeom>
            <a:avLst/>
            <a:gdLst/>
            <a:ahLst/>
            <a:cxnLst/>
            <a:rect l="l" t="t" r="r" b="b"/>
            <a:pathLst>
              <a:path w="1103359" h="1581877">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F"/>
          </a:p>
        </p:txBody>
      </p:sp>
      <p:sp>
        <p:nvSpPr>
          <p:cNvPr id="9" name="Freeform 9"/>
          <p:cNvSpPr/>
          <p:nvPr/>
        </p:nvSpPr>
        <p:spPr>
          <a:xfrm rot="3275443">
            <a:off x="2211959" y="2969126"/>
            <a:ext cx="1337326" cy="1218183"/>
          </a:xfrm>
          <a:custGeom>
            <a:avLst/>
            <a:gdLst/>
            <a:ahLst/>
            <a:cxnLst/>
            <a:rect l="l" t="t" r="r" b="b"/>
            <a:pathLst>
              <a:path w="1337326" h="1218183">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F"/>
          </a:p>
        </p:txBody>
      </p:sp>
      <p:sp>
        <p:nvSpPr>
          <p:cNvPr id="10" name="Freeform 10"/>
          <p:cNvSpPr/>
          <p:nvPr/>
        </p:nvSpPr>
        <p:spPr>
          <a:xfrm rot="5488621">
            <a:off x="14068292" y="5900049"/>
            <a:ext cx="2174492" cy="3388019"/>
          </a:xfrm>
          <a:custGeom>
            <a:avLst/>
            <a:gdLst/>
            <a:ahLst/>
            <a:cxnLst/>
            <a:rect l="l" t="t" r="r" b="b"/>
            <a:pathLst>
              <a:path w="2174492" h="3388019">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F"/>
          </a:p>
        </p:txBody>
      </p:sp>
      <p:sp>
        <p:nvSpPr>
          <p:cNvPr id="11" name="Freeform 11"/>
          <p:cNvSpPr/>
          <p:nvPr/>
        </p:nvSpPr>
        <p:spPr>
          <a:xfrm rot="-1304326">
            <a:off x="884830" y="3954490"/>
            <a:ext cx="3500388" cy="5714919"/>
          </a:xfrm>
          <a:custGeom>
            <a:avLst/>
            <a:gdLst/>
            <a:ahLst/>
            <a:cxnLst/>
            <a:rect l="l" t="t" r="r" b="b"/>
            <a:pathLst>
              <a:path w="3500388" h="5714919">
                <a:moveTo>
                  <a:pt x="0" y="0"/>
                </a:moveTo>
                <a:lnTo>
                  <a:pt x="3500388" y="0"/>
                </a:lnTo>
                <a:lnTo>
                  <a:pt x="3500388" y="5714919"/>
                </a:lnTo>
                <a:lnTo>
                  <a:pt x="0" y="57149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BF"/>
          </a:p>
        </p:txBody>
      </p:sp>
      <p:sp>
        <p:nvSpPr>
          <p:cNvPr id="12" name="Freeform 12"/>
          <p:cNvSpPr/>
          <p:nvPr/>
        </p:nvSpPr>
        <p:spPr>
          <a:xfrm>
            <a:off x="12592704" y="1028700"/>
            <a:ext cx="5125668" cy="3933950"/>
          </a:xfrm>
          <a:custGeom>
            <a:avLst/>
            <a:gdLst/>
            <a:ahLst/>
            <a:cxnLst/>
            <a:rect l="l" t="t" r="r" b="b"/>
            <a:pathLst>
              <a:path w="5125668" h="3933950">
                <a:moveTo>
                  <a:pt x="0" y="0"/>
                </a:moveTo>
                <a:lnTo>
                  <a:pt x="5125668" y="0"/>
                </a:lnTo>
                <a:lnTo>
                  <a:pt x="5125668" y="3933950"/>
                </a:lnTo>
                <a:lnTo>
                  <a:pt x="0" y="39339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BF"/>
          </a:p>
        </p:txBody>
      </p:sp>
      <p:sp>
        <p:nvSpPr>
          <p:cNvPr id="13" name="Freeform 13"/>
          <p:cNvSpPr/>
          <p:nvPr/>
        </p:nvSpPr>
        <p:spPr>
          <a:xfrm rot="4057876" flipH="1">
            <a:off x="5812381" y="445640"/>
            <a:ext cx="1394952" cy="2759798"/>
          </a:xfrm>
          <a:custGeom>
            <a:avLst/>
            <a:gdLst/>
            <a:ahLst/>
            <a:cxnLst/>
            <a:rect l="l" t="t" r="r" b="b"/>
            <a:pathLst>
              <a:path w="1394952" h="2759798">
                <a:moveTo>
                  <a:pt x="1394952" y="0"/>
                </a:moveTo>
                <a:lnTo>
                  <a:pt x="0" y="0"/>
                </a:lnTo>
                <a:lnTo>
                  <a:pt x="0" y="2759798"/>
                </a:lnTo>
                <a:lnTo>
                  <a:pt x="1394952" y="2759798"/>
                </a:lnTo>
                <a:lnTo>
                  <a:pt x="1394952"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BF"/>
          </a:p>
        </p:txBody>
      </p:sp>
      <p:sp>
        <p:nvSpPr>
          <p:cNvPr id="14" name="Freeform 14"/>
          <p:cNvSpPr/>
          <p:nvPr/>
        </p:nvSpPr>
        <p:spPr>
          <a:xfrm rot="-1051246">
            <a:off x="15805535" y="8247789"/>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Freeform 3"/>
          <p:cNvSpPr/>
          <p:nvPr/>
        </p:nvSpPr>
        <p:spPr>
          <a:xfrm>
            <a:off x="4097491" y="153141"/>
            <a:ext cx="9607483" cy="1382573"/>
          </a:xfrm>
          <a:custGeom>
            <a:avLst/>
            <a:gdLst/>
            <a:ahLst/>
            <a:cxnLst/>
            <a:rect l="l" t="t" r="r" b="b"/>
            <a:pathLst>
              <a:path w="9607483" h="1382573">
                <a:moveTo>
                  <a:pt x="0" y="0"/>
                </a:moveTo>
                <a:lnTo>
                  <a:pt x="9607483" y="0"/>
                </a:lnTo>
                <a:lnTo>
                  <a:pt x="9607483" y="1382572"/>
                </a:lnTo>
                <a:lnTo>
                  <a:pt x="0" y="1382572"/>
                </a:lnTo>
                <a:lnTo>
                  <a:pt x="0" y="0"/>
                </a:lnTo>
                <a:close/>
              </a:path>
            </a:pathLst>
          </a:custGeom>
          <a:blipFill>
            <a:blip r:embed="rId3"/>
            <a:stretch>
              <a:fillRect t="-136660" r="-895" b="-61316"/>
            </a:stretch>
          </a:blipFill>
        </p:spPr>
        <p:txBody>
          <a:bodyPr/>
          <a:lstStyle/>
          <a:p>
            <a:endParaRPr lang="en-BF"/>
          </a:p>
        </p:txBody>
      </p:sp>
      <p:sp>
        <p:nvSpPr>
          <p:cNvPr id="4" name="Freeform 4"/>
          <p:cNvSpPr/>
          <p:nvPr/>
        </p:nvSpPr>
        <p:spPr>
          <a:xfrm rot="-10669463">
            <a:off x="15512893" y="292466"/>
            <a:ext cx="1801268" cy="1654558"/>
          </a:xfrm>
          <a:custGeom>
            <a:avLst/>
            <a:gdLst/>
            <a:ahLst/>
            <a:cxnLst/>
            <a:rect l="l" t="t" r="r" b="b"/>
            <a:pathLst>
              <a:path w="1801268" h="1654558">
                <a:moveTo>
                  <a:pt x="0" y="0"/>
                </a:moveTo>
                <a:lnTo>
                  <a:pt x="1801268" y="0"/>
                </a:lnTo>
                <a:lnTo>
                  <a:pt x="1801268" y="1654558"/>
                </a:lnTo>
                <a:lnTo>
                  <a:pt x="0" y="1654558"/>
                </a:lnTo>
                <a:lnTo>
                  <a:pt x="0" y="0"/>
                </a:lnTo>
                <a:close/>
              </a:path>
            </a:pathLst>
          </a:custGeom>
          <a:blipFill>
            <a:blip r:embed="rId4"/>
            <a:stretch>
              <a:fillRect/>
            </a:stretch>
          </a:blipFill>
        </p:spPr>
        <p:txBody>
          <a:bodyPr/>
          <a:lstStyle/>
          <a:p>
            <a:endParaRPr lang="en-BF"/>
          </a:p>
        </p:txBody>
      </p:sp>
      <p:sp>
        <p:nvSpPr>
          <p:cNvPr id="5" name="Freeform 5"/>
          <p:cNvSpPr/>
          <p:nvPr/>
        </p:nvSpPr>
        <p:spPr>
          <a:xfrm rot="1727943">
            <a:off x="12683688" y="-80257"/>
            <a:ext cx="2197136" cy="1158385"/>
          </a:xfrm>
          <a:custGeom>
            <a:avLst/>
            <a:gdLst/>
            <a:ahLst/>
            <a:cxnLst/>
            <a:rect l="l" t="t" r="r" b="b"/>
            <a:pathLst>
              <a:path w="2197136" h="1158385">
                <a:moveTo>
                  <a:pt x="0" y="0"/>
                </a:moveTo>
                <a:lnTo>
                  <a:pt x="2197136" y="0"/>
                </a:lnTo>
                <a:lnTo>
                  <a:pt x="2197136" y="1158385"/>
                </a:lnTo>
                <a:lnTo>
                  <a:pt x="0" y="1158385"/>
                </a:lnTo>
                <a:lnTo>
                  <a:pt x="0" y="0"/>
                </a:lnTo>
                <a:close/>
              </a:path>
            </a:pathLst>
          </a:custGeom>
          <a:blipFill>
            <a:blip r:embed="rId5"/>
            <a:stretch>
              <a:fillRect/>
            </a:stretch>
          </a:blipFill>
        </p:spPr>
        <p:txBody>
          <a:bodyPr/>
          <a:lstStyle/>
          <a:p>
            <a:endParaRPr lang="en-BF"/>
          </a:p>
        </p:txBody>
      </p:sp>
      <p:sp>
        <p:nvSpPr>
          <p:cNvPr id="6" name="TextBox 6"/>
          <p:cNvSpPr txBox="1"/>
          <p:nvPr/>
        </p:nvSpPr>
        <p:spPr>
          <a:xfrm>
            <a:off x="330908" y="3446559"/>
            <a:ext cx="3815850" cy="786764"/>
          </a:xfrm>
          <a:prstGeom prst="rect">
            <a:avLst/>
          </a:prstGeom>
        </p:spPr>
        <p:txBody>
          <a:bodyPr lIns="0" tIns="0" rIns="0" bIns="0" rtlCol="0" anchor="t">
            <a:spAutoFit/>
          </a:bodyPr>
          <a:lstStyle/>
          <a:p>
            <a:pPr algn="ctr">
              <a:lnSpc>
                <a:spcPts val="5099"/>
              </a:lnSpc>
            </a:pPr>
            <a:r>
              <a:rPr lang="en-US" sz="5099" u="sng" spc="-305">
                <a:solidFill>
                  <a:srgbClr val="000000"/>
                </a:solidFill>
                <a:latin typeface="Gaegu Bold"/>
              </a:rPr>
              <a:t>Solution </a:t>
            </a:r>
          </a:p>
        </p:txBody>
      </p:sp>
      <p:sp>
        <p:nvSpPr>
          <p:cNvPr id="7" name="TextBox 7"/>
          <p:cNvSpPr txBox="1"/>
          <p:nvPr/>
        </p:nvSpPr>
        <p:spPr>
          <a:xfrm>
            <a:off x="9414679" y="4890548"/>
            <a:ext cx="3664701" cy="1424939"/>
          </a:xfrm>
          <a:prstGeom prst="rect">
            <a:avLst/>
          </a:prstGeom>
        </p:spPr>
        <p:txBody>
          <a:bodyPr lIns="0" tIns="0" rIns="0" bIns="0" rtlCol="0" anchor="t">
            <a:spAutoFit/>
          </a:bodyPr>
          <a:lstStyle/>
          <a:p>
            <a:pPr algn="ctr">
              <a:lnSpc>
                <a:spcPts val="5099"/>
              </a:lnSpc>
            </a:pPr>
            <a:r>
              <a:rPr lang="en-US" sz="5099" u="sng" spc="-305">
                <a:solidFill>
                  <a:srgbClr val="000000"/>
                </a:solidFill>
                <a:latin typeface="Gaegu Bold"/>
              </a:rPr>
              <a:t>Social empowerment</a:t>
            </a:r>
          </a:p>
        </p:txBody>
      </p:sp>
      <p:sp>
        <p:nvSpPr>
          <p:cNvPr id="8" name="TextBox 8"/>
          <p:cNvSpPr txBox="1"/>
          <p:nvPr/>
        </p:nvSpPr>
        <p:spPr>
          <a:xfrm>
            <a:off x="5128677" y="4901045"/>
            <a:ext cx="4001874" cy="786764"/>
          </a:xfrm>
          <a:prstGeom prst="rect">
            <a:avLst/>
          </a:prstGeom>
        </p:spPr>
        <p:txBody>
          <a:bodyPr lIns="0" tIns="0" rIns="0" bIns="0" rtlCol="0" anchor="t">
            <a:spAutoFit/>
          </a:bodyPr>
          <a:lstStyle/>
          <a:p>
            <a:pPr algn="ctr">
              <a:lnSpc>
                <a:spcPts val="5099"/>
              </a:lnSpc>
            </a:pPr>
            <a:r>
              <a:rPr lang="en-US" sz="5099" u="sng" spc="-305">
                <a:solidFill>
                  <a:srgbClr val="000000"/>
                </a:solidFill>
                <a:latin typeface="Gaegu Bold"/>
              </a:rPr>
              <a:t>Environmental </a:t>
            </a:r>
          </a:p>
        </p:txBody>
      </p:sp>
      <p:sp>
        <p:nvSpPr>
          <p:cNvPr id="9" name="TextBox 9"/>
          <p:cNvSpPr txBox="1"/>
          <p:nvPr/>
        </p:nvSpPr>
        <p:spPr>
          <a:xfrm>
            <a:off x="13704974" y="4890548"/>
            <a:ext cx="3554326" cy="1424939"/>
          </a:xfrm>
          <a:prstGeom prst="rect">
            <a:avLst/>
          </a:prstGeom>
        </p:spPr>
        <p:txBody>
          <a:bodyPr lIns="0" tIns="0" rIns="0" bIns="0" rtlCol="0" anchor="t">
            <a:spAutoFit/>
          </a:bodyPr>
          <a:lstStyle/>
          <a:p>
            <a:pPr algn="ctr">
              <a:lnSpc>
                <a:spcPts val="5099"/>
              </a:lnSpc>
            </a:pPr>
            <a:r>
              <a:rPr lang="en-US" sz="5099" u="sng" spc="-305">
                <a:solidFill>
                  <a:srgbClr val="000000"/>
                </a:solidFill>
                <a:latin typeface="Gaegu Bold"/>
              </a:rPr>
              <a:t>Community Resillience  </a:t>
            </a:r>
          </a:p>
        </p:txBody>
      </p:sp>
      <p:sp>
        <p:nvSpPr>
          <p:cNvPr id="10" name="TextBox 10"/>
          <p:cNvSpPr txBox="1"/>
          <p:nvPr/>
        </p:nvSpPr>
        <p:spPr>
          <a:xfrm>
            <a:off x="5375585" y="6030709"/>
            <a:ext cx="3508058" cy="3350473"/>
          </a:xfrm>
          <a:prstGeom prst="rect">
            <a:avLst/>
          </a:prstGeom>
        </p:spPr>
        <p:txBody>
          <a:bodyPr lIns="0" tIns="0" rIns="0" bIns="0" rtlCol="0" anchor="t">
            <a:spAutoFit/>
          </a:bodyPr>
          <a:lstStyle/>
          <a:p>
            <a:pPr algn="ctr">
              <a:lnSpc>
                <a:spcPts val="3343"/>
              </a:lnSpc>
            </a:pPr>
            <a:r>
              <a:rPr lang="en-US" sz="2833">
                <a:solidFill>
                  <a:srgbClr val="000000"/>
                </a:solidFill>
                <a:latin typeface="Dosis Semi-Bold"/>
              </a:rPr>
              <a:t>Trees combat desertification, improve soil quality, and restore local ecosystems, creating a sustainable environment for future generations.</a:t>
            </a:r>
          </a:p>
          <a:p>
            <a:pPr algn="ctr">
              <a:lnSpc>
                <a:spcPts val="3343"/>
              </a:lnSpc>
            </a:pPr>
            <a:endParaRPr lang="en-US" sz="2833">
              <a:solidFill>
                <a:srgbClr val="000000"/>
              </a:solidFill>
              <a:latin typeface="Dosis Semi-Bold"/>
            </a:endParaRPr>
          </a:p>
        </p:txBody>
      </p:sp>
      <p:sp>
        <p:nvSpPr>
          <p:cNvPr id="11" name="TextBox 11"/>
          <p:cNvSpPr txBox="1"/>
          <p:nvPr/>
        </p:nvSpPr>
        <p:spPr>
          <a:xfrm>
            <a:off x="9494393" y="6123360"/>
            <a:ext cx="3599830" cy="4188673"/>
          </a:xfrm>
          <a:prstGeom prst="rect">
            <a:avLst/>
          </a:prstGeom>
        </p:spPr>
        <p:txBody>
          <a:bodyPr lIns="0" tIns="0" rIns="0" bIns="0" rtlCol="0" anchor="t">
            <a:spAutoFit/>
          </a:bodyPr>
          <a:lstStyle/>
          <a:p>
            <a:pPr algn="ctr">
              <a:lnSpc>
                <a:spcPts val="3343"/>
              </a:lnSpc>
            </a:pPr>
            <a:r>
              <a:rPr lang="en-US" sz="2833">
                <a:solidFill>
                  <a:srgbClr val="000000"/>
                </a:solidFill>
                <a:latin typeface="Dosis Semi-Bold"/>
              </a:rPr>
              <a:t>Involving marginalized youth in meaningful work has an equipping them with valuable skills, education, and a sense of purpose. This approach plays a crucial role inalso providing basic services for children. </a:t>
            </a:r>
          </a:p>
        </p:txBody>
      </p:sp>
      <p:sp>
        <p:nvSpPr>
          <p:cNvPr id="12" name="TextBox 12"/>
          <p:cNvSpPr txBox="1"/>
          <p:nvPr/>
        </p:nvSpPr>
        <p:spPr>
          <a:xfrm>
            <a:off x="13704974" y="6486937"/>
            <a:ext cx="3554326" cy="2512273"/>
          </a:xfrm>
          <a:prstGeom prst="rect">
            <a:avLst/>
          </a:prstGeom>
        </p:spPr>
        <p:txBody>
          <a:bodyPr lIns="0" tIns="0" rIns="0" bIns="0" rtlCol="0" anchor="t">
            <a:spAutoFit/>
          </a:bodyPr>
          <a:lstStyle/>
          <a:p>
            <a:pPr algn="ctr">
              <a:lnSpc>
                <a:spcPts val="3343"/>
              </a:lnSpc>
            </a:pPr>
            <a:r>
              <a:rPr lang="en-US" sz="2833">
                <a:solidFill>
                  <a:srgbClr val="000000"/>
                </a:solidFill>
                <a:latin typeface="Dosis Semi-Bold"/>
              </a:rPr>
              <a:t>Investing in strong, green communities can have a significant impact by reducing their vulnerability to violence and radicalization.</a:t>
            </a:r>
          </a:p>
        </p:txBody>
      </p:sp>
      <p:grpSp>
        <p:nvGrpSpPr>
          <p:cNvPr id="13" name="Group 13"/>
          <p:cNvGrpSpPr/>
          <p:nvPr/>
        </p:nvGrpSpPr>
        <p:grpSpPr>
          <a:xfrm>
            <a:off x="6871120" y="4108483"/>
            <a:ext cx="801115" cy="80111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txBody>
            <a:bodyPr/>
            <a:lstStyle/>
            <a:p>
              <a:endParaRPr lang="en-BF"/>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128"/>
                </a:lnSpc>
              </a:pPr>
              <a:endParaRPr/>
            </a:p>
          </p:txBody>
        </p:sp>
      </p:grpSp>
      <p:grpSp>
        <p:nvGrpSpPr>
          <p:cNvPr id="16" name="Group 16"/>
          <p:cNvGrpSpPr/>
          <p:nvPr/>
        </p:nvGrpSpPr>
        <p:grpSpPr>
          <a:xfrm>
            <a:off x="10849046" y="4070383"/>
            <a:ext cx="801115" cy="8011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txBody>
            <a:bodyPr/>
            <a:lstStyle/>
            <a:p>
              <a:endParaRPr lang="en-BF"/>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28"/>
                </a:lnSpc>
              </a:pPr>
              <a:endParaRPr/>
            </a:p>
          </p:txBody>
        </p:sp>
      </p:grpSp>
      <p:grpSp>
        <p:nvGrpSpPr>
          <p:cNvPr id="19" name="Group 19"/>
          <p:cNvGrpSpPr/>
          <p:nvPr/>
        </p:nvGrpSpPr>
        <p:grpSpPr>
          <a:xfrm>
            <a:off x="15023967" y="4018968"/>
            <a:ext cx="801115" cy="8011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txBody>
            <a:bodyPr/>
            <a:lstStyle/>
            <a:p>
              <a:endParaRPr lang="en-BF"/>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28"/>
                </a:lnSpc>
              </a:pPr>
              <a:endParaRPr/>
            </a:p>
          </p:txBody>
        </p:sp>
      </p:grpSp>
      <p:sp>
        <p:nvSpPr>
          <p:cNvPr id="22" name="Freeform 22"/>
          <p:cNvSpPr/>
          <p:nvPr/>
        </p:nvSpPr>
        <p:spPr>
          <a:xfrm rot="-1981930">
            <a:off x="-2552417" y="-2582795"/>
            <a:ext cx="5104835" cy="5104835"/>
          </a:xfrm>
          <a:custGeom>
            <a:avLst/>
            <a:gdLst/>
            <a:ahLst/>
            <a:cxnLst/>
            <a:rect l="l" t="t" r="r" b="b"/>
            <a:pathLst>
              <a:path w="5104835" h="5104835">
                <a:moveTo>
                  <a:pt x="0" y="0"/>
                </a:moveTo>
                <a:lnTo>
                  <a:pt x="5104834" y="0"/>
                </a:lnTo>
                <a:lnTo>
                  <a:pt x="5104834" y="5104835"/>
                </a:lnTo>
                <a:lnTo>
                  <a:pt x="0" y="5104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23" name="TextBox 23"/>
          <p:cNvSpPr txBox="1"/>
          <p:nvPr/>
        </p:nvSpPr>
        <p:spPr>
          <a:xfrm>
            <a:off x="6295879" y="124566"/>
            <a:ext cx="3998416" cy="1241420"/>
          </a:xfrm>
          <a:prstGeom prst="rect">
            <a:avLst/>
          </a:prstGeom>
        </p:spPr>
        <p:txBody>
          <a:bodyPr lIns="0" tIns="0" rIns="0" bIns="0" rtlCol="0" anchor="t">
            <a:spAutoFit/>
          </a:bodyPr>
          <a:lstStyle/>
          <a:p>
            <a:pPr algn="ctr">
              <a:lnSpc>
                <a:spcPts val="7999"/>
              </a:lnSpc>
              <a:spcBef>
                <a:spcPct val="0"/>
              </a:spcBef>
            </a:pPr>
            <a:r>
              <a:rPr lang="en-US" sz="7999" spc="-479">
                <a:solidFill>
                  <a:srgbClr val="000000"/>
                </a:solidFill>
                <a:latin typeface="Gaegu"/>
              </a:rPr>
              <a:t>Objectives</a:t>
            </a:r>
            <a:r>
              <a:rPr lang="en-US" sz="7999" spc="-479">
                <a:solidFill>
                  <a:srgbClr val="000000"/>
                </a:solidFill>
                <a:latin typeface="Gaegu Bold"/>
              </a:rPr>
              <a:t> </a:t>
            </a:r>
          </a:p>
        </p:txBody>
      </p:sp>
      <p:sp>
        <p:nvSpPr>
          <p:cNvPr id="24" name="TextBox 24"/>
          <p:cNvSpPr txBox="1"/>
          <p:nvPr/>
        </p:nvSpPr>
        <p:spPr>
          <a:xfrm>
            <a:off x="752316" y="1681783"/>
            <a:ext cx="16756471" cy="1739966"/>
          </a:xfrm>
          <a:prstGeom prst="rect">
            <a:avLst/>
          </a:prstGeom>
        </p:spPr>
        <p:txBody>
          <a:bodyPr lIns="0" tIns="0" rIns="0" bIns="0" rtlCol="0" anchor="t">
            <a:spAutoFit/>
          </a:bodyPr>
          <a:lstStyle/>
          <a:p>
            <a:pPr algn="ctr">
              <a:lnSpc>
                <a:spcPts val="3252"/>
              </a:lnSpc>
              <a:spcBef>
                <a:spcPct val="0"/>
              </a:spcBef>
            </a:pPr>
            <a:r>
              <a:rPr lang="en-US" sz="3252" spc="-188">
                <a:solidFill>
                  <a:srgbClr val="000000"/>
                </a:solidFill>
                <a:latin typeface="Gaegu Bold"/>
              </a:rPr>
              <a:t>Problem Statement: The youth and children in Burkina Faso who make up 45% of the population are facing multiple insecurities in several communes, including desertification and climate change, which have led to a lack of basic services and loss of livelihood opportunities. This has been exacerbated by the ongoing crisis in the Sahel region, resulting in limited opportunities and the threat of violent extremism and instability. </a:t>
            </a:r>
          </a:p>
        </p:txBody>
      </p:sp>
      <p:sp>
        <p:nvSpPr>
          <p:cNvPr id="25" name="Freeform 25"/>
          <p:cNvSpPr/>
          <p:nvPr/>
        </p:nvSpPr>
        <p:spPr>
          <a:xfrm>
            <a:off x="167245" y="4233323"/>
            <a:ext cx="4961432" cy="4718755"/>
          </a:xfrm>
          <a:custGeom>
            <a:avLst/>
            <a:gdLst/>
            <a:ahLst/>
            <a:cxnLst/>
            <a:rect l="l" t="t" r="r" b="b"/>
            <a:pathLst>
              <a:path w="4961432" h="4718755">
                <a:moveTo>
                  <a:pt x="0" y="0"/>
                </a:moveTo>
                <a:lnTo>
                  <a:pt x="4961432" y="0"/>
                </a:lnTo>
                <a:lnTo>
                  <a:pt x="4961432" y="4718755"/>
                </a:lnTo>
                <a:lnTo>
                  <a:pt x="0" y="4718755"/>
                </a:lnTo>
                <a:lnTo>
                  <a:pt x="0" y="0"/>
                </a:lnTo>
                <a:close/>
              </a:path>
            </a:pathLst>
          </a:custGeom>
          <a:blipFill>
            <a:blip r:embed="rId3"/>
            <a:stretch>
              <a:fillRect l="-65308" t="-84715" r="-248057"/>
            </a:stretch>
          </a:blipFill>
        </p:spPr>
        <p:txBody>
          <a:bodyPr/>
          <a:lstStyle/>
          <a:p>
            <a:endParaRPr lang="en-BF"/>
          </a:p>
        </p:txBody>
      </p:sp>
      <p:sp>
        <p:nvSpPr>
          <p:cNvPr id="26" name="TextBox 26"/>
          <p:cNvSpPr txBox="1"/>
          <p:nvPr/>
        </p:nvSpPr>
        <p:spPr>
          <a:xfrm>
            <a:off x="771727" y="4820082"/>
            <a:ext cx="3567050" cy="2587505"/>
          </a:xfrm>
          <a:prstGeom prst="rect">
            <a:avLst/>
          </a:prstGeom>
        </p:spPr>
        <p:txBody>
          <a:bodyPr lIns="0" tIns="0" rIns="0" bIns="0" rtlCol="0" anchor="t">
            <a:spAutoFit/>
          </a:bodyPr>
          <a:lstStyle/>
          <a:p>
            <a:pPr algn="ctr">
              <a:lnSpc>
                <a:spcPts val="3430"/>
              </a:lnSpc>
            </a:pPr>
            <a:r>
              <a:rPr lang="en-US" sz="2907" dirty="0">
                <a:solidFill>
                  <a:srgbClr val="000000"/>
                </a:solidFill>
                <a:latin typeface="Dosis Semi-Bold"/>
              </a:rPr>
              <a:t>Providing immediate stabilization and recovery to 2000 young people and over 1000 children through the tree planting initiative.  </a:t>
            </a:r>
          </a:p>
        </p:txBody>
      </p:sp>
      <p:sp>
        <p:nvSpPr>
          <p:cNvPr id="27" name="TextBox 27"/>
          <p:cNvSpPr txBox="1"/>
          <p:nvPr/>
        </p:nvSpPr>
        <p:spPr>
          <a:xfrm>
            <a:off x="6295879" y="3283619"/>
            <a:ext cx="8254449" cy="786764"/>
          </a:xfrm>
          <a:prstGeom prst="rect">
            <a:avLst/>
          </a:prstGeom>
        </p:spPr>
        <p:txBody>
          <a:bodyPr lIns="0" tIns="0" rIns="0" bIns="0" rtlCol="0" anchor="t">
            <a:spAutoFit/>
          </a:bodyPr>
          <a:lstStyle/>
          <a:p>
            <a:pPr algn="ctr">
              <a:lnSpc>
                <a:spcPts val="5099"/>
              </a:lnSpc>
            </a:pPr>
            <a:r>
              <a:rPr lang="en-US" sz="5099" u="sng" spc="-305">
                <a:solidFill>
                  <a:srgbClr val="000000"/>
                </a:solidFill>
                <a:latin typeface="Gaegu Bold"/>
              </a:rPr>
              <a:t>Impact: Why trees? Why Now?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Freeform 3"/>
          <p:cNvSpPr/>
          <p:nvPr/>
        </p:nvSpPr>
        <p:spPr>
          <a:xfrm>
            <a:off x="6229917" y="13995"/>
            <a:ext cx="9150678" cy="1769504"/>
          </a:xfrm>
          <a:custGeom>
            <a:avLst/>
            <a:gdLst/>
            <a:ahLst/>
            <a:cxnLst/>
            <a:rect l="l" t="t" r="r" b="b"/>
            <a:pathLst>
              <a:path w="9150678" h="1769504">
                <a:moveTo>
                  <a:pt x="0" y="0"/>
                </a:moveTo>
                <a:lnTo>
                  <a:pt x="9150677" y="0"/>
                </a:lnTo>
                <a:lnTo>
                  <a:pt x="9150677" y="1769504"/>
                </a:lnTo>
                <a:lnTo>
                  <a:pt x="0" y="1769504"/>
                </a:lnTo>
                <a:lnTo>
                  <a:pt x="0" y="0"/>
                </a:lnTo>
                <a:close/>
              </a:path>
            </a:pathLst>
          </a:custGeom>
          <a:blipFill>
            <a:blip r:embed="rId3"/>
            <a:stretch>
              <a:fillRect t="-88375" b="-31405"/>
            </a:stretch>
          </a:blipFill>
        </p:spPr>
        <p:txBody>
          <a:bodyPr/>
          <a:lstStyle/>
          <a:p>
            <a:endParaRPr lang="en-BF"/>
          </a:p>
        </p:txBody>
      </p:sp>
      <p:sp>
        <p:nvSpPr>
          <p:cNvPr id="4" name="Freeform 4"/>
          <p:cNvSpPr/>
          <p:nvPr/>
        </p:nvSpPr>
        <p:spPr>
          <a:xfrm rot="4050216">
            <a:off x="15772048" y="419609"/>
            <a:ext cx="1337326" cy="1218183"/>
          </a:xfrm>
          <a:custGeom>
            <a:avLst/>
            <a:gdLst/>
            <a:ahLst/>
            <a:cxnLst/>
            <a:rect l="l" t="t" r="r" b="b"/>
            <a:pathLst>
              <a:path w="1337326" h="1218183">
                <a:moveTo>
                  <a:pt x="0" y="0"/>
                </a:moveTo>
                <a:lnTo>
                  <a:pt x="1337326" y="0"/>
                </a:lnTo>
                <a:lnTo>
                  <a:pt x="1337326" y="1218182"/>
                </a:lnTo>
                <a:lnTo>
                  <a:pt x="0" y="121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F"/>
          </a:p>
        </p:txBody>
      </p:sp>
      <p:sp>
        <p:nvSpPr>
          <p:cNvPr id="5" name="Freeform 5"/>
          <p:cNvSpPr/>
          <p:nvPr/>
        </p:nvSpPr>
        <p:spPr>
          <a:xfrm rot="-2700000">
            <a:off x="12871856" y="3576482"/>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6" name="Freeform 6"/>
          <p:cNvSpPr/>
          <p:nvPr/>
        </p:nvSpPr>
        <p:spPr>
          <a:xfrm rot="-866099">
            <a:off x="13893731" y="14654"/>
            <a:ext cx="1021554" cy="1667844"/>
          </a:xfrm>
          <a:custGeom>
            <a:avLst/>
            <a:gdLst/>
            <a:ahLst/>
            <a:cxnLst/>
            <a:rect l="l" t="t" r="r" b="b"/>
            <a:pathLst>
              <a:path w="1021554" h="1667844">
                <a:moveTo>
                  <a:pt x="0" y="0"/>
                </a:moveTo>
                <a:lnTo>
                  <a:pt x="1021554" y="0"/>
                </a:lnTo>
                <a:lnTo>
                  <a:pt x="1021554" y="1667844"/>
                </a:lnTo>
                <a:lnTo>
                  <a:pt x="0" y="16678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BF"/>
          </a:p>
        </p:txBody>
      </p:sp>
      <p:sp>
        <p:nvSpPr>
          <p:cNvPr id="7" name="Freeform 7"/>
          <p:cNvSpPr/>
          <p:nvPr/>
        </p:nvSpPr>
        <p:spPr>
          <a:xfrm rot="-1206169">
            <a:off x="1780341" y="1242488"/>
            <a:ext cx="8899151" cy="9417091"/>
          </a:xfrm>
          <a:custGeom>
            <a:avLst/>
            <a:gdLst/>
            <a:ahLst/>
            <a:cxnLst/>
            <a:rect l="l" t="t" r="r" b="b"/>
            <a:pathLst>
              <a:path w="8899151" h="9417091">
                <a:moveTo>
                  <a:pt x="0" y="0"/>
                </a:moveTo>
                <a:lnTo>
                  <a:pt x="8899151" y="0"/>
                </a:lnTo>
                <a:lnTo>
                  <a:pt x="8899151" y="9417091"/>
                </a:lnTo>
                <a:lnTo>
                  <a:pt x="0" y="94170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BF"/>
          </a:p>
        </p:txBody>
      </p:sp>
      <p:sp>
        <p:nvSpPr>
          <p:cNvPr id="8" name="Freeform 8"/>
          <p:cNvSpPr/>
          <p:nvPr/>
        </p:nvSpPr>
        <p:spPr>
          <a:xfrm rot="-2851686">
            <a:off x="12498000" y="3901434"/>
            <a:ext cx="5939908" cy="4454931"/>
          </a:xfrm>
          <a:custGeom>
            <a:avLst/>
            <a:gdLst/>
            <a:ahLst/>
            <a:cxnLst/>
            <a:rect l="l" t="t" r="r" b="b"/>
            <a:pathLst>
              <a:path w="5939908" h="4454931">
                <a:moveTo>
                  <a:pt x="0" y="0"/>
                </a:moveTo>
                <a:lnTo>
                  <a:pt x="5939908" y="0"/>
                </a:lnTo>
                <a:lnTo>
                  <a:pt x="5939908" y="4454931"/>
                </a:lnTo>
                <a:lnTo>
                  <a:pt x="0" y="4454931"/>
                </a:lnTo>
                <a:lnTo>
                  <a:pt x="0" y="0"/>
                </a:lnTo>
                <a:close/>
              </a:path>
            </a:pathLst>
          </a:custGeom>
          <a:blipFill>
            <a:blip r:embed="rId12">
              <a:alphaModFix amt="70000"/>
            </a:blip>
            <a:stretch>
              <a:fillRect/>
            </a:stretch>
          </a:blipFill>
        </p:spPr>
        <p:txBody>
          <a:bodyPr/>
          <a:lstStyle/>
          <a:p>
            <a:endParaRPr lang="en-BF"/>
          </a:p>
        </p:txBody>
      </p:sp>
      <p:sp>
        <p:nvSpPr>
          <p:cNvPr id="9" name="Freeform 9"/>
          <p:cNvSpPr/>
          <p:nvPr/>
        </p:nvSpPr>
        <p:spPr>
          <a:xfrm>
            <a:off x="0" y="177866"/>
            <a:ext cx="2610892" cy="3533447"/>
          </a:xfrm>
          <a:custGeom>
            <a:avLst/>
            <a:gdLst/>
            <a:ahLst/>
            <a:cxnLst/>
            <a:rect l="l" t="t" r="r" b="b"/>
            <a:pathLst>
              <a:path w="2610892" h="3533447">
                <a:moveTo>
                  <a:pt x="0" y="0"/>
                </a:moveTo>
                <a:lnTo>
                  <a:pt x="2610892" y="0"/>
                </a:lnTo>
                <a:lnTo>
                  <a:pt x="2610892" y="3533447"/>
                </a:lnTo>
                <a:lnTo>
                  <a:pt x="0" y="35334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BF"/>
          </a:p>
        </p:txBody>
      </p:sp>
      <p:sp>
        <p:nvSpPr>
          <p:cNvPr id="10" name="TextBox 10"/>
          <p:cNvSpPr txBox="1"/>
          <p:nvPr/>
        </p:nvSpPr>
        <p:spPr>
          <a:xfrm>
            <a:off x="5377774" y="38035"/>
            <a:ext cx="9729268" cy="1841499"/>
          </a:xfrm>
          <a:prstGeom prst="rect">
            <a:avLst/>
          </a:prstGeom>
        </p:spPr>
        <p:txBody>
          <a:bodyPr lIns="0" tIns="0" rIns="0" bIns="0" rtlCol="0" anchor="t">
            <a:spAutoFit/>
          </a:bodyPr>
          <a:lstStyle/>
          <a:p>
            <a:pPr algn="ctr">
              <a:lnSpc>
                <a:spcPts val="11494"/>
              </a:lnSpc>
            </a:pPr>
            <a:r>
              <a:rPr lang="en-US" sz="12099" spc="-810">
                <a:solidFill>
                  <a:srgbClr val="009444"/>
                </a:solidFill>
                <a:latin typeface="Gaegu Bold"/>
              </a:rPr>
              <a:t>Timeline</a:t>
            </a:r>
          </a:p>
        </p:txBody>
      </p:sp>
      <p:sp>
        <p:nvSpPr>
          <p:cNvPr id="11" name="TextBox 11"/>
          <p:cNvSpPr txBox="1"/>
          <p:nvPr/>
        </p:nvSpPr>
        <p:spPr>
          <a:xfrm>
            <a:off x="1694467" y="2396088"/>
            <a:ext cx="3918561" cy="1288429"/>
          </a:xfrm>
          <a:prstGeom prst="rect">
            <a:avLst/>
          </a:prstGeom>
        </p:spPr>
        <p:txBody>
          <a:bodyPr lIns="0" tIns="0" rIns="0" bIns="0" rtlCol="0" anchor="t">
            <a:spAutoFit/>
          </a:bodyPr>
          <a:lstStyle/>
          <a:p>
            <a:pPr algn="ctr">
              <a:lnSpc>
                <a:spcPts val="3348"/>
              </a:lnSpc>
            </a:pPr>
            <a:r>
              <a:rPr lang="en-US" sz="2744">
                <a:solidFill>
                  <a:srgbClr val="000000"/>
                </a:solidFill>
                <a:latin typeface="Bryndan Write"/>
              </a:rPr>
              <a:t>PREPARATION CAMPAIGN LAUNCH</a:t>
            </a:r>
          </a:p>
          <a:p>
            <a:pPr algn="ctr">
              <a:lnSpc>
                <a:spcPts val="3348"/>
              </a:lnSpc>
              <a:spcBef>
                <a:spcPct val="0"/>
              </a:spcBef>
            </a:pPr>
            <a:r>
              <a:rPr lang="en-US" sz="2744">
                <a:solidFill>
                  <a:srgbClr val="000000"/>
                </a:solidFill>
                <a:latin typeface="Bryndan Write"/>
              </a:rPr>
              <a:t>SEPTEMBER 2024</a:t>
            </a:r>
          </a:p>
        </p:txBody>
      </p:sp>
      <p:sp>
        <p:nvSpPr>
          <p:cNvPr id="12" name="TextBox 12"/>
          <p:cNvSpPr txBox="1"/>
          <p:nvPr/>
        </p:nvSpPr>
        <p:spPr>
          <a:xfrm>
            <a:off x="6229917" y="3673213"/>
            <a:ext cx="2964954" cy="1288429"/>
          </a:xfrm>
          <a:prstGeom prst="rect">
            <a:avLst/>
          </a:prstGeom>
        </p:spPr>
        <p:txBody>
          <a:bodyPr lIns="0" tIns="0" rIns="0" bIns="0" rtlCol="0" anchor="t">
            <a:spAutoFit/>
          </a:bodyPr>
          <a:lstStyle/>
          <a:p>
            <a:pPr algn="ctr">
              <a:lnSpc>
                <a:spcPts val="3348"/>
              </a:lnSpc>
            </a:pPr>
            <a:r>
              <a:rPr lang="en-US" sz="2744">
                <a:solidFill>
                  <a:srgbClr val="000000"/>
                </a:solidFill>
                <a:latin typeface="Bryndan Write"/>
              </a:rPr>
              <a:t>CAMPAIGN LAUNCH</a:t>
            </a:r>
          </a:p>
          <a:p>
            <a:pPr algn="ctr">
              <a:lnSpc>
                <a:spcPts val="3348"/>
              </a:lnSpc>
            </a:pPr>
            <a:r>
              <a:rPr lang="en-US" sz="2744">
                <a:solidFill>
                  <a:srgbClr val="000000"/>
                </a:solidFill>
                <a:latin typeface="Bryndan Write"/>
              </a:rPr>
              <a:t>OCTOBER 2024 </a:t>
            </a:r>
          </a:p>
          <a:p>
            <a:pPr algn="ctr">
              <a:lnSpc>
                <a:spcPts val="3348"/>
              </a:lnSpc>
              <a:spcBef>
                <a:spcPct val="0"/>
              </a:spcBef>
            </a:pPr>
            <a:endParaRPr lang="en-US" sz="2744">
              <a:solidFill>
                <a:srgbClr val="000000"/>
              </a:solidFill>
              <a:latin typeface="Bryndan Write"/>
            </a:endParaRPr>
          </a:p>
        </p:txBody>
      </p:sp>
      <p:sp>
        <p:nvSpPr>
          <p:cNvPr id="13" name="TextBox 13"/>
          <p:cNvSpPr txBox="1"/>
          <p:nvPr/>
        </p:nvSpPr>
        <p:spPr>
          <a:xfrm>
            <a:off x="2768591" y="7214489"/>
            <a:ext cx="4335214" cy="869329"/>
          </a:xfrm>
          <a:prstGeom prst="rect">
            <a:avLst/>
          </a:prstGeom>
        </p:spPr>
        <p:txBody>
          <a:bodyPr lIns="0" tIns="0" rIns="0" bIns="0" rtlCol="0" anchor="t">
            <a:spAutoFit/>
          </a:bodyPr>
          <a:lstStyle/>
          <a:p>
            <a:pPr algn="ctr">
              <a:lnSpc>
                <a:spcPts val="3348"/>
              </a:lnSpc>
            </a:pPr>
            <a:r>
              <a:rPr lang="en-US" sz="2744">
                <a:solidFill>
                  <a:srgbClr val="000000"/>
                </a:solidFill>
                <a:latin typeface="Bryndan Write"/>
              </a:rPr>
              <a:t>CAMPAIGN</a:t>
            </a:r>
          </a:p>
          <a:p>
            <a:pPr algn="ctr">
              <a:lnSpc>
                <a:spcPts val="3348"/>
              </a:lnSpc>
              <a:spcBef>
                <a:spcPct val="0"/>
              </a:spcBef>
            </a:pPr>
            <a:r>
              <a:rPr lang="en-US" sz="2744">
                <a:solidFill>
                  <a:srgbClr val="000000"/>
                </a:solidFill>
                <a:latin typeface="Bryndan Write"/>
              </a:rPr>
              <a:t>OCTOBER - DECEMBER 2024</a:t>
            </a:r>
          </a:p>
        </p:txBody>
      </p:sp>
      <p:sp>
        <p:nvSpPr>
          <p:cNvPr id="14" name="TextBox 14"/>
          <p:cNvSpPr txBox="1"/>
          <p:nvPr/>
        </p:nvSpPr>
        <p:spPr>
          <a:xfrm>
            <a:off x="8246395" y="8045718"/>
            <a:ext cx="2729954" cy="1288429"/>
          </a:xfrm>
          <a:prstGeom prst="rect">
            <a:avLst/>
          </a:prstGeom>
        </p:spPr>
        <p:txBody>
          <a:bodyPr lIns="0" tIns="0" rIns="0" bIns="0" rtlCol="0" anchor="t">
            <a:spAutoFit/>
          </a:bodyPr>
          <a:lstStyle/>
          <a:p>
            <a:pPr algn="ctr">
              <a:lnSpc>
                <a:spcPts val="3348"/>
              </a:lnSpc>
            </a:pPr>
            <a:r>
              <a:rPr lang="en-US" sz="2744">
                <a:solidFill>
                  <a:srgbClr val="000000"/>
                </a:solidFill>
                <a:latin typeface="Bryndan Write"/>
              </a:rPr>
              <a:t>POST CAMPAIGN/ </a:t>
            </a:r>
          </a:p>
          <a:p>
            <a:pPr algn="ctr">
              <a:lnSpc>
                <a:spcPts val="3348"/>
              </a:lnSpc>
            </a:pPr>
            <a:r>
              <a:rPr lang="en-US" sz="2744">
                <a:solidFill>
                  <a:srgbClr val="000000"/>
                </a:solidFill>
                <a:latin typeface="Bryndan Write"/>
              </a:rPr>
              <a:t> ACTIVITY </a:t>
            </a:r>
          </a:p>
          <a:p>
            <a:pPr algn="ctr">
              <a:lnSpc>
                <a:spcPts val="3348"/>
              </a:lnSpc>
              <a:spcBef>
                <a:spcPct val="0"/>
              </a:spcBef>
            </a:pPr>
            <a:r>
              <a:rPr lang="en-US" sz="2744">
                <a:solidFill>
                  <a:srgbClr val="000000"/>
                </a:solidFill>
                <a:latin typeface="Bryndan Write"/>
              </a:rPr>
              <a:t>FEBRUARY 2025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grpSp>
        <p:nvGrpSpPr>
          <p:cNvPr id="3" name="Group 3"/>
          <p:cNvGrpSpPr>
            <a:grpSpLocks noChangeAspect="1"/>
          </p:cNvGrpSpPr>
          <p:nvPr/>
        </p:nvGrpSpPr>
        <p:grpSpPr>
          <a:xfrm>
            <a:off x="13769292" y="2008407"/>
            <a:ext cx="4272573" cy="7215901"/>
            <a:chOff x="0" y="0"/>
            <a:chExt cx="13716000" cy="23164800"/>
          </a:xfrm>
        </p:grpSpPr>
        <p:sp>
          <p:nvSpPr>
            <p:cNvPr id="4" name="Freeform 4"/>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txBody>
            <a:bodyPr/>
            <a:lstStyle/>
            <a:p>
              <a:endParaRPr lang="en-BF"/>
            </a:p>
          </p:txBody>
        </p:sp>
        <p:sp>
          <p:nvSpPr>
            <p:cNvPr id="5" name="Freeform 5"/>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84959" r="-84959"/>
              </a:stretch>
            </a:blipFill>
          </p:spPr>
          <p:txBody>
            <a:bodyPr/>
            <a:lstStyle/>
            <a:p>
              <a:endParaRPr lang="en-BF"/>
            </a:p>
          </p:txBody>
        </p:sp>
      </p:grpSp>
      <p:sp>
        <p:nvSpPr>
          <p:cNvPr id="6" name="Freeform 6"/>
          <p:cNvSpPr/>
          <p:nvPr/>
        </p:nvSpPr>
        <p:spPr>
          <a:xfrm rot="7251747">
            <a:off x="14544975" y="8646172"/>
            <a:ext cx="1870391" cy="1224256"/>
          </a:xfrm>
          <a:custGeom>
            <a:avLst/>
            <a:gdLst/>
            <a:ahLst/>
            <a:cxnLst/>
            <a:rect l="l" t="t" r="r" b="b"/>
            <a:pathLst>
              <a:path w="1870391" h="1224256">
                <a:moveTo>
                  <a:pt x="0" y="0"/>
                </a:moveTo>
                <a:lnTo>
                  <a:pt x="1870391" y="0"/>
                </a:lnTo>
                <a:lnTo>
                  <a:pt x="1870391" y="1224256"/>
                </a:lnTo>
                <a:lnTo>
                  <a:pt x="0" y="12242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7" name="Freeform 7"/>
          <p:cNvSpPr/>
          <p:nvPr/>
        </p:nvSpPr>
        <p:spPr>
          <a:xfrm rot="-7587409" flipH="1">
            <a:off x="645869" y="7277721"/>
            <a:ext cx="1870391" cy="1224256"/>
          </a:xfrm>
          <a:custGeom>
            <a:avLst/>
            <a:gdLst/>
            <a:ahLst/>
            <a:cxnLst/>
            <a:rect l="l" t="t" r="r" b="b"/>
            <a:pathLst>
              <a:path w="1870391" h="1224256">
                <a:moveTo>
                  <a:pt x="1870391" y="0"/>
                </a:moveTo>
                <a:lnTo>
                  <a:pt x="0" y="0"/>
                </a:lnTo>
                <a:lnTo>
                  <a:pt x="0" y="1224256"/>
                </a:lnTo>
                <a:lnTo>
                  <a:pt x="1870391" y="1224256"/>
                </a:lnTo>
                <a:lnTo>
                  <a:pt x="187039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8" name="Freeform 8"/>
          <p:cNvSpPr/>
          <p:nvPr/>
        </p:nvSpPr>
        <p:spPr>
          <a:xfrm>
            <a:off x="4419398" y="196022"/>
            <a:ext cx="10494502" cy="1665356"/>
          </a:xfrm>
          <a:custGeom>
            <a:avLst/>
            <a:gdLst/>
            <a:ahLst/>
            <a:cxnLst/>
            <a:rect l="l" t="t" r="r" b="b"/>
            <a:pathLst>
              <a:path w="10494502" h="1665356">
                <a:moveTo>
                  <a:pt x="0" y="0"/>
                </a:moveTo>
                <a:lnTo>
                  <a:pt x="10494502" y="0"/>
                </a:lnTo>
                <a:lnTo>
                  <a:pt x="10494502" y="1665356"/>
                </a:lnTo>
                <a:lnTo>
                  <a:pt x="0" y="1665356"/>
                </a:lnTo>
                <a:lnTo>
                  <a:pt x="0" y="0"/>
                </a:lnTo>
                <a:close/>
              </a:path>
            </a:pathLst>
          </a:custGeom>
          <a:blipFill>
            <a:blip r:embed="rId7"/>
            <a:stretch>
              <a:fillRect l="-762" t="-130400" b="-39462"/>
            </a:stretch>
          </a:blipFill>
        </p:spPr>
        <p:txBody>
          <a:bodyPr/>
          <a:lstStyle/>
          <a:p>
            <a:endParaRPr lang="en-BF"/>
          </a:p>
        </p:txBody>
      </p:sp>
      <p:sp>
        <p:nvSpPr>
          <p:cNvPr id="9" name="TextBox 9"/>
          <p:cNvSpPr txBox="1"/>
          <p:nvPr/>
        </p:nvSpPr>
        <p:spPr>
          <a:xfrm>
            <a:off x="6002017" y="661633"/>
            <a:ext cx="5532778" cy="741186"/>
          </a:xfrm>
          <a:prstGeom prst="rect">
            <a:avLst/>
          </a:prstGeom>
        </p:spPr>
        <p:txBody>
          <a:bodyPr lIns="0" tIns="0" rIns="0" bIns="0" rtlCol="0" anchor="t">
            <a:spAutoFit/>
          </a:bodyPr>
          <a:lstStyle/>
          <a:p>
            <a:pPr algn="ctr">
              <a:lnSpc>
                <a:spcPts val="5422"/>
              </a:lnSpc>
              <a:spcBef>
                <a:spcPct val="0"/>
              </a:spcBef>
            </a:pPr>
            <a:r>
              <a:rPr lang="en-US" sz="4444">
                <a:solidFill>
                  <a:srgbClr val="009444"/>
                </a:solidFill>
                <a:latin typeface="Bryndan Write"/>
              </a:rPr>
              <a:t>HUMAN STORY </a:t>
            </a:r>
          </a:p>
        </p:txBody>
      </p:sp>
      <p:sp>
        <p:nvSpPr>
          <p:cNvPr id="10" name="Freeform 10"/>
          <p:cNvSpPr/>
          <p:nvPr/>
        </p:nvSpPr>
        <p:spPr>
          <a:xfrm rot="1727943">
            <a:off x="16035969" y="612843"/>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8"/>
            <a:stretch>
              <a:fillRect/>
            </a:stretch>
          </a:blipFill>
        </p:spPr>
        <p:txBody>
          <a:bodyPr/>
          <a:lstStyle/>
          <a:p>
            <a:endParaRPr lang="en-BF"/>
          </a:p>
        </p:txBody>
      </p:sp>
      <p:sp>
        <p:nvSpPr>
          <p:cNvPr id="11" name="Freeform 11"/>
          <p:cNvSpPr/>
          <p:nvPr/>
        </p:nvSpPr>
        <p:spPr>
          <a:xfrm rot="1727943">
            <a:off x="13913199" y="612843"/>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8"/>
            <a:stretch>
              <a:fillRect/>
            </a:stretch>
          </a:blipFill>
        </p:spPr>
        <p:txBody>
          <a:bodyPr/>
          <a:lstStyle/>
          <a:p>
            <a:endParaRPr lang="en-BF"/>
          </a:p>
        </p:txBody>
      </p:sp>
      <p:sp>
        <p:nvSpPr>
          <p:cNvPr id="12" name="Freeform 12"/>
          <p:cNvSpPr/>
          <p:nvPr/>
        </p:nvSpPr>
        <p:spPr>
          <a:xfrm rot="1727943">
            <a:off x="497319" y="963365"/>
            <a:ext cx="2001401" cy="1055189"/>
          </a:xfrm>
          <a:custGeom>
            <a:avLst/>
            <a:gdLst/>
            <a:ahLst/>
            <a:cxnLst/>
            <a:rect l="l" t="t" r="r" b="b"/>
            <a:pathLst>
              <a:path w="2001401" h="1055189">
                <a:moveTo>
                  <a:pt x="0" y="0"/>
                </a:moveTo>
                <a:lnTo>
                  <a:pt x="2001401" y="0"/>
                </a:lnTo>
                <a:lnTo>
                  <a:pt x="2001401" y="1055189"/>
                </a:lnTo>
                <a:lnTo>
                  <a:pt x="0" y="1055189"/>
                </a:lnTo>
                <a:lnTo>
                  <a:pt x="0" y="0"/>
                </a:lnTo>
                <a:close/>
              </a:path>
            </a:pathLst>
          </a:custGeom>
          <a:blipFill>
            <a:blip r:embed="rId8"/>
            <a:stretch>
              <a:fillRect/>
            </a:stretch>
          </a:blipFill>
        </p:spPr>
        <p:txBody>
          <a:bodyPr/>
          <a:lstStyle/>
          <a:p>
            <a:endParaRPr lang="en-BF"/>
          </a:p>
        </p:txBody>
      </p:sp>
      <p:sp>
        <p:nvSpPr>
          <p:cNvPr id="13" name="TextBox 13"/>
          <p:cNvSpPr txBox="1"/>
          <p:nvPr/>
        </p:nvSpPr>
        <p:spPr>
          <a:xfrm>
            <a:off x="1581064" y="2594976"/>
            <a:ext cx="10466888" cy="6004663"/>
          </a:xfrm>
          <a:prstGeom prst="rect">
            <a:avLst/>
          </a:prstGeom>
        </p:spPr>
        <p:txBody>
          <a:bodyPr lIns="0" tIns="0" rIns="0" bIns="0" rtlCol="0" anchor="t">
            <a:spAutoFit/>
          </a:bodyPr>
          <a:lstStyle/>
          <a:p>
            <a:pPr algn="ctr">
              <a:lnSpc>
                <a:spcPts val="3977"/>
              </a:lnSpc>
            </a:pPr>
            <a:r>
              <a:rPr lang="en-US" sz="3260">
                <a:solidFill>
                  <a:srgbClr val="000000"/>
                </a:solidFill>
                <a:latin typeface="Bryndan Write"/>
              </a:rPr>
              <a:t>“Following the attacks, the entire village population moved to other localities in Burkina Faso but also in Niger. In the attack, we lost everything in terms of livelihood, which was small businesses and our small ruminants. After a few months spent in these localities the sites of displaced people in very precarious conditions, we are unable to go back to resettle. We have nothing to do and it is very difficult for me to take care of my five children as the head of the household.”- Story of  DIALLO Hadjatou Hama a young mother of five children. </a:t>
            </a:r>
          </a:p>
          <a:p>
            <a:pPr algn="ctr">
              <a:lnSpc>
                <a:spcPts val="3977"/>
              </a:lnSpc>
              <a:spcBef>
                <a:spcPct val="0"/>
              </a:spcBef>
            </a:pPr>
            <a:endParaRPr lang="en-US" sz="3260">
              <a:solidFill>
                <a:srgbClr val="000000"/>
              </a:solidFill>
              <a:latin typeface="Bryndan Writ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grpSp>
        <p:nvGrpSpPr>
          <p:cNvPr id="3" name="Group 3"/>
          <p:cNvGrpSpPr>
            <a:grpSpLocks noChangeAspect="1"/>
          </p:cNvGrpSpPr>
          <p:nvPr/>
        </p:nvGrpSpPr>
        <p:grpSpPr>
          <a:xfrm rot="4594850">
            <a:off x="6611170" y="2046908"/>
            <a:ext cx="3667016" cy="6193183"/>
            <a:chOff x="0" y="0"/>
            <a:chExt cx="13716000" cy="23164800"/>
          </a:xfrm>
        </p:grpSpPr>
        <p:sp>
          <p:nvSpPr>
            <p:cNvPr id="4" name="Freeform 4"/>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alphaModFix amt="52000"/>
              </a:blip>
              <a:stretch>
                <a:fillRect t="-178" b="-178"/>
              </a:stretch>
            </a:blipFill>
          </p:spPr>
          <p:txBody>
            <a:bodyPr/>
            <a:lstStyle/>
            <a:p>
              <a:endParaRPr lang="en-BF"/>
            </a:p>
          </p:txBody>
        </p:sp>
        <p:sp>
          <p:nvSpPr>
            <p:cNvPr id="5" name="Freeform 5"/>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alphaModFix amt="52000"/>
              </a:blip>
              <a:stretch>
                <a:fillRect l="-90314" r="-79604"/>
              </a:stretch>
            </a:blipFill>
          </p:spPr>
          <p:txBody>
            <a:bodyPr/>
            <a:lstStyle/>
            <a:p>
              <a:endParaRPr lang="en-BF"/>
            </a:p>
          </p:txBody>
        </p:sp>
      </p:grpSp>
      <p:sp>
        <p:nvSpPr>
          <p:cNvPr id="6" name="Freeform 6"/>
          <p:cNvSpPr/>
          <p:nvPr/>
        </p:nvSpPr>
        <p:spPr>
          <a:xfrm>
            <a:off x="3979356" y="21107"/>
            <a:ext cx="3195496" cy="2620306"/>
          </a:xfrm>
          <a:custGeom>
            <a:avLst/>
            <a:gdLst/>
            <a:ahLst/>
            <a:cxnLst/>
            <a:rect l="l" t="t" r="r" b="b"/>
            <a:pathLst>
              <a:path w="3195496" h="2620306">
                <a:moveTo>
                  <a:pt x="0" y="0"/>
                </a:moveTo>
                <a:lnTo>
                  <a:pt x="3195496" y="0"/>
                </a:lnTo>
                <a:lnTo>
                  <a:pt x="3195496" y="2620307"/>
                </a:lnTo>
                <a:lnTo>
                  <a:pt x="0" y="2620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7" name="Freeform 7"/>
          <p:cNvSpPr/>
          <p:nvPr/>
        </p:nvSpPr>
        <p:spPr>
          <a:xfrm>
            <a:off x="11118571" y="7505790"/>
            <a:ext cx="990265" cy="1444684"/>
          </a:xfrm>
          <a:custGeom>
            <a:avLst/>
            <a:gdLst/>
            <a:ahLst/>
            <a:cxnLst/>
            <a:rect l="l" t="t" r="r" b="b"/>
            <a:pathLst>
              <a:path w="990265" h="1444684">
                <a:moveTo>
                  <a:pt x="0" y="0"/>
                </a:moveTo>
                <a:lnTo>
                  <a:pt x="990265" y="0"/>
                </a:lnTo>
                <a:lnTo>
                  <a:pt x="990265" y="1444683"/>
                </a:lnTo>
                <a:lnTo>
                  <a:pt x="0" y="14446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F"/>
          </a:p>
        </p:txBody>
      </p:sp>
      <p:sp>
        <p:nvSpPr>
          <p:cNvPr id="8" name="TextBox 8"/>
          <p:cNvSpPr txBox="1"/>
          <p:nvPr/>
        </p:nvSpPr>
        <p:spPr>
          <a:xfrm>
            <a:off x="5577104" y="4588275"/>
            <a:ext cx="5832624" cy="1426732"/>
          </a:xfrm>
          <a:prstGeom prst="rect">
            <a:avLst/>
          </a:prstGeom>
        </p:spPr>
        <p:txBody>
          <a:bodyPr lIns="0" tIns="0" rIns="0" bIns="0" rtlCol="0" anchor="t">
            <a:spAutoFit/>
          </a:bodyPr>
          <a:lstStyle/>
          <a:p>
            <a:pPr algn="ctr">
              <a:lnSpc>
                <a:spcPts val="5544"/>
              </a:lnSpc>
              <a:spcBef>
                <a:spcPct val="0"/>
              </a:spcBef>
            </a:pPr>
            <a:r>
              <a:rPr lang="en-US" sz="4544">
                <a:solidFill>
                  <a:srgbClr val="000000"/>
                </a:solidFill>
                <a:latin typeface="Bryndan Write"/>
              </a:rPr>
              <a:t>FUNDRAISING TARGET $ 100 000 </a:t>
            </a:r>
          </a:p>
        </p:txBody>
      </p:sp>
      <p:sp>
        <p:nvSpPr>
          <p:cNvPr id="9" name="TextBox 9"/>
          <p:cNvSpPr txBox="1"/>
          <p:nvPr/>
        </p:nvSpPr>
        <p:spPr>
          <a:xfrm>
            <a:off x="18141716" y="7888297"/>
            <a:ext cx="4189268" cy="2122057"/>
          </a:xfrm>
          <a:prstGeom prst="rect">
            <a:avLst/>
          </a:prstGeom>
        </p:spPr>
        <p:txBody>
          <a:bodyPr lIns="0" tIns="0" rIns="0" bIns="0" rtlCol="0" anchor="t">
            <a:spAutoFit/>
          </a:bodyPr>
          <a:lstStyle/>
          <a:p>
            <a:pPr algn="ctr">
              <a:lnSpc>
                <a:spcPts val="5544"/>
              </a:lnSpc>
              <a:spcBef>
                <a:spcPct val="0"/>
              </a:spcBef>
            </a:pPr>
            <a:r>
              <a:rPr lang="en-US" sz="4544">
                <a:solidFill>
                  <a:srgbClr val="000000"/>
                </a:solidFill>
                <a:latin typeface="Bryndan Write"/>
              </a:rPr>
              <a:t>FUNDRAISING TARGET $ 1 000 000 </a:t>
            </a:r>
          </a:p>
        </p:txBody>
      </p:sp>
      <p:sp>
        <p:nvSpPr>
          <p:cNvPr id="10" name="TextBox 10"/>
          <p:cNvSpPr txBox="1"/>
          <p:nvPr/>
        </p:nvSpPr>
        <p:spPr>
          <a:xfrm>
            <a:off x="11897501" y="7170307"/>
            <a:ext cx="4189268" cy="3512707"/>
          </a:xfrm>
          <a:prstGeom prst="rect">
            <a:avLst/>
          </a:prstGeom>
        </p:spPr>
        <p:txBody>
          <a:bodyPr lIns="0" tIns="0" rIns="0" bIns="0" rtlCol="0" anchor="t">
            <a:spAutoFit/>
          </a:bodyPr>
          <a:lstStyle/>
          <a:p>
            <a:pPr algn="ctr">
              <a:lnSpc>
                <a:spcPts val="5544"/>
              </a:lnSpc>
            </a:pPr>
            <a:r>
              <a:rPr lang="en-US" sz="4544">
                <a:solidFill>
                  <a:srgbClr val="009444"/>
                </a:solidFill>
                <a:latin typeface="Bryndan Write"/>
              </a:rPr>
              <a:t>Install water point and conervation drums</a:t>
            </a:r>
          </a:p>
          <a:p>
            <a:pPr algn="ctr">
              <a:lnSpc>
                <a:spcPts val="5544"/>
              </a:lnSpc>
              <a:spcBef>
                <a:spcPct val="0"/>
              </a:spcBef>
            </a:pPr>
            <a:endParaRPr lang="en-US" sz="4544">
              <a:solidFill>
                <a:srgbClr val="009444"/>
              </a:solidFill>
              <a:latin typeface="Bryndan Write"/>
            </a:endParaRPr>
          </a:p>
        </p:txBody>
      </p:sp>
      <p:sp>
        <p:nvSpPr>
          <p:cNvPr id="11" name="TextBox 11"/>
          <p:cNvSpPr txBox="1"/>
          <p:nvPr/>
        </p:nvSpPr>
        <p:spPr>
          <a:xfrm>
            <a:off x="7220460" y="754890"/>
            <a:ext cx="4189268" cy="1426732"/>
          </a:xfrm>
          <a:prstGeom prst="rect">
            <a:avLst/>
          </a:prstGeom>
        </p:spPr>
        <p:txBody>
          <a:bodyPr lIns="0" tIns="0" rIns="0" bIns="0" rtlCol="0" anchor="t">
            <a:spAutoFit/>
          </a:bodyPr>
          <a:lstStyle/>
          <a:p>
            <a:pPr algn="ctr">
              <a:lnSpc>
                <a:spcPts val="5544"/>
              </a:lnSpc>
              <a:spcBef>
                <a:spcPct val="0"/>
              </a:spcBef>
            </a:pPr>
            <a:r>
              <a:rPr lang="en-US" sz="4544">
                <a:solidFill>
                  <a:srgbClr val="009444"/>
                </a:solidFill>
                <a:latin typeface="Bryndan Write"/>
              </a:rPr>
              <a:t>Plant 2000 trees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Freeform 3"/>
          <p:cNvSpPr/>
          <p:nvPr/>
        </p:nvSpPr>
        <p:spPr>
          <a:xfrm rot="-10800000">
            <a:off x="1831841" y="204525"/>
            <a:ext cx="16845307" cy="1837073"/>
          </a:xfrm>
          <a:custGeom>
            <a:avLst/>
            <a:gdLst/>
            <a:ahLst/>
            <a:cxnLst/>
            <a:rect l="l" t="t" r="r" b="b"/>
            <a:pathLst>
              <a:path w="16845307" h="1837073">
                <a:moveTo>
                  <a:pt x="0" y="0"/>
                </a:moveTo>
                <a:lnTo>
                  <a:pt x="16845307" y="0"/>
                </a:lnTo>
                <a:lnTo>
                  <a:pt x="16845307" y="1837073"/>
                </a:lnTo>
                <a:lnTo>
                  <a:pt x="0" y="1837073"/>
                </a:lnTo>
                <a:lnTo>
                  <a:pt x="0" y="0"/>
                </a:lnTo>
                <a:close/>
              </a:path>
            </a:pathLst>
          </a:custGeom>
          <a:blipFill>
            <a:blip r:embed="rId3"/>
            <a:stretch>
              <a:fillRect t="-105014" b="-184695"/>
            </a:stretch>
          </a:blipFill>
        </p:spPr>
        <p:txBody>
          <a:bodyPr/>
          <a:lstStyle/>
          <a:p>
            <a:endParaRPr lang="en-BF"/>
          </a:p>
        </p:txBody>
      </p:sp>
      <p:sp>
        <p:nvSpPr>
          <p:cNvPr id="4" name="Freeform 4"/>
          <p:cNvSpPr/>
          <p:nvPr/>
        </p:nvSpPr>
        <p:spPr>
          <a:xfrm rot="-1051246">
            <a:off x="-1743496" y="-1638432"/>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F"/>
          </a:p>
        </p:txBody>
      </p:sp>
      <p:sp>
        <p:nvSpPr>
          <p:cNvPr id="5" name="TextBox 5"/>
          <p:cNvSpPr txBox="1"/>
          <p:nvPr/>
        </p:nvSpPr>
        <p:spPr>
          <a:xfrm>
            <a:off x="3232669" y="147223"/>
            <a:ext cx="15055331" cy="1152525"/>
          </a:xfrm>
          <a:prstGeom prst="rect">
            <a:avLst/>
          </a:prstGeom>
        </p:spPr>
        <p:txBody>
          <a:bodyPr lIns="0" tIns="0" rIns="0" bIns="0" rtlCol="0" anchor="t">
            <a:spAutoFit/>
          </a:bodyPr>
          <a:lstStyle/>
          <a:p>
            <a:pPr algn="just">
              <a:lnSpc>
                <a:spcPts val="7800"/>
              </a:lnSpc>
            </a:pPr>
            <a:r>
              <a:rPr lang="en-US" sz="6500" spc="-357">
                <a:solidFill>
                  <a:srgbClr val="000000"/>
                </a:solidFill>
                <a:latin typeface="Gaegu Bold"/>
              </a:rPr>
              <a:t>UNDP Burkina Faso Campaign Team  </a:t>
            </a:r>
          </a:p>
        </p:txBody>
      </p:sp>
      <p:sp>
        <p:nvSpPr>
          <p:cNvPr id="6" name="Freeform 6"/>
          <p:cNvSpPr/>
          <p:nvPr/>
        </p:nvSpPr>
        <p:spPr>
          <a:xfrm rot="-3179418">
            <a:off x="-1043216" y="-890426"/>
            <a:ext cx="3312989" cy="3312989"/>
          </a:xfrm>
          <a:custGeom>
            <a:avLst/>
            <a:gdLst/>
            <a:ahLst/>
            <a:cxnLst/>
            <a:rect l="l" t="t" r="r" b="b"/>
            <a:pathLst>
              <a:path w="3312989" h="3312989">
                <a:moveTo>
                  <a:pt x="0" y="0"/>
                </a:moveTo>
                <a:lnTo>
                  <a:pt x="3312990" y="0"/>
                </a:lnTo>
                <a:lnTo>
                  <a:pt x="3312990" y="3312990"/>
                </a:lnTo>
                <a:lnTo>
                  <a:pt x="0" y="3312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7" name="Freeform 7"/>
          <p:cNvSpPr/>
          <p:nvPr/>
        </p:nvSpPr>
        <p:spPr>
          <a:xfrm>
            <a:off x="14285984" y="89154"/>
            <a:ext cx="3657600" cy="1879092"/>
          </a:xfrm>
          <a:custGeom>
            <a:avLst/>
            <a:gdLst/>
            <a:ahLst/>
            <a:cxnLst/>
            <a:rect l="l" t="t" r="r" b="b"/>
            <a:pathLst>
              <a:path w="3657600" h="1879092">
                <a:moveTo>
                  <a:pt x="0" y="0"/>
                </a:moveTo>
                <a:lnTo>
                  <a:pt x="3657600" y="0"/>
                </a:lnTo>
                <a:lnTo>
                  <a:pt x="3657600" y="1879092"/>
                </a:lnTo>
                <a:lnTo>
                  <a:pt x="0" y="18790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BF"/>
          </a:p>
        </p:txBody>
      </p:sp>
      <p:grpSp>
        <p:nvGrpSpPr>
          <p:cNvPr id="8" name="Group 8"/>
          <p:cNvGrpSpPr/>
          <p:nvPr/>
        </p:nvGrpSpPr>
        <p:grpSpPr>
          <a:xfrm>
            <a:off x="808921" y="3085963"/>
            <a:ext cx="3643957" cy="2722280"/>
            <a:chOff x="0" y="0"/>
            <a:chExt cx="959725" cy="716979"/>
          </a:xfrm>
        </p:grpSpPr>
        <p:sp>
          <p:nvSpPr>
            <p:cNvPr id="9" name="Freeform 9"/>
            <p:cNvSpPr/>
            <p:nvPr/>
          </p:nvSpPr>
          <p:spPr>
            <a:xfrm>
              <a:off x="0" y="0"/>
              <a:ext cx="959725" cy="716979"/>
            </a:xfrm>
            <a:custGeom>
              <a:avLst/>
              <a:gdLst/>
              <a:ahLst/>
              <a:cxnLst/>
              <a:rect l="l" t="t" r="r" b="b"/>
              <a:pathLst>
                <a:path w="959725" h="716979">
                  <a:moveTo>
                    <a:pt x="108354" y="0"/>
                  </a:moveTo>
                  <a:lnTo>
                    <a:pt x="851371" y="0"/>
                  </a:lnTo>
                  <a:cubicBezTo>
                    <a:pt x="880108" y="0"/>
                    <a:pt x="907669" y="11416"/>
                    <a:pt x="927989" y="31736"/>
                  </a:cubicBezTo>
                  <a:cubicBezTo>
                    <a:pt x="948309" y="52057"/>
                    <a:pt x="959725" y="79617"/>
                    <a:pt x="959725" y="108354"/>
                  </a:cubicBezTo>
                  <a:lnTo>
                    <a:pt x="959725" y="608625"/>
                  </a:lnTo>
                  <a:cubicBezTo>
                    <a:pt x="959725" y="637362"/>
                    <a:pt x="948309" y="664923"/>
                    <a:pt x="927989" y="685243"/>
                  </a:cubicBezTo>
                  <a:cubicBezTo>
                    <a:pt x="907669" y="705563"/>
                    <a:pt x="880108" y="716979"/>
                    <a:pt x="851371" y="716979"/>
                  </a:cubicBezTo>
                  <a:lnTo>
                    <a:pt x="108354" y="716979"/>
                  </a:lnTo>
                  <a:cubicBezTo>
                    <a:pt x="48512" y="716979"/>
                    <a:pt x="0" y="668467"/>
                    <a:pt x="0" y="608625"/>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10" name="TextBox 10"/>
            <p:cNvSpPr txBox="1"/>
            <p:nvPr/>
          </p:nvSpPr>
          <p:spPr>
            <a:xfrm>
              <a:off x="0" y="-38100"/>
              <a:ext cx="959725" cy="755079"/>
            </a:xfrm>
            <a:prstGeom prst="rect">
              <a:avLst/>
            </a:prstGeom>
          </p:spPr>
          <p:txBody>
            <a:bodyPr lIns="50800" tIns="50800" rIns="50800" bIns="50800" rtlCol="0" anchor="ctr"/>
            <a:lstStyle/>
            <a:p>
              <a:pPr algn="ctr">
                <a:lnSpc>
                  <a:spcPts val="3348"/>
                </a:lnSpc>
              </a:pPr>
              <a:r>
                <a:rPr lang="en-US" sz="2744">
                  <a:solidFill>
                    <a:srgbClr val="000000"/>
                  </a:solidFill>
                  <a:latin typeface="Bryndan Write"/>
                </a:rPr>
                <a:t>Babara Kyeremaa Asamoah</a:t>
              </a:r>
            </a:p>
            <a:p>
              <a:pPr algn="ctr">
                <a:lnSpc>
                  <a:spcPts val="3348"/>
                </a:lnSpc>
              </a:pPr>
              <a:r>
                <a:rPr lang="en-US" sz="2744">
                  <a:solidFill>
                    <a:srgbClr val="000000"/>
                  </a:solidFill>
                  <a:latin typeface="Bryndan Write"/>
                </a:rPr>
                <a:t>(Campaign Manager)</a:t>
              </a:r>
            </a:p>
          </p:txBody>
        </p:sp>
      </p:grpSp>
      <p:grpSp>
        <p:nvGrpSpPr>
          <p:cNvPr id="11" name="Group 11"/>
          <p:cNvGrpSpPr/>
          <p:nvPr/>
        </p:nvGrpSpPr>
        <p:grpSpPr>
          <a:xfrm>
            <a:off x="7116378" y="3085963"/>
            <a:ext cx="3643957" cy="2722280"/>
            <a:chOff x="0" y="0"/>
            <a:chExt cx="959725" cy="716979"/>
          </a:xfrm>
        </p:grpSpPr>
        <p:sp>
          <p:nvSpPr>
            <p:cNvPr id="12" name="Freeform 12"/>
            <p:cNvSpPr/>
            <p:nvPr/>
          </p:nvSpPr>
          <p:spPr>
            <a:xfrm>
              <a:off x="0" y="0"/>
              <a:ext cx="959725" cy="716979"/>
            </a:xfrm>
            <a:custGeom>
              <a:avLst/>
              <a:gdLst/>
              <a:ahLst/>
              <a:cxnLst/>
              <a:rect l="l" t="t" r="r" b="b"/>
              <a:pathLst>
                <a:path w="959725" h="716979">
                  <a:moveTo>
                    <a:pt x="108354" y="0"/>
                  </a:moveTo>
                  <a:lnTo>
                    <a:pt x="851371" y="0"/>
                  </a:lnTo>
                  <a:cubicBezTo>
                    <a:pt x="880108" y="0"/>
                    <a:pt x="907669" y="11416"/>
                    <a:pt x="927989" y="31736"/>
                  </a:cubicBezTo>
                  <a:cubicBezTo>
                    <a:pt x="948309" y="52057"/>
                    <a:pt x="959725" y="79617"/>
                    <a:pt x="959725" y="108354"/>
                  </a:cubicBezTo>
                  <a:lnTo>
                    <a:pt x="959725" y="608625"/>
                  </a:lnTo>
                  <a:cubicBezTo>
                    <a:pt x="959725" y="637362"/>
                    <a:pt x="948309" y="664923"/>
                    <a:pt x="927989" y="685243"/>
                  </a:cubicBezTo>
                  <a:cubicBezTo>
                    <a:pt x="907669" y="705563"/>
                    <a:pt x="880108" y="716979"/>
                    <a:pt x="851371" y="716979"/>
                  </a:cubicBezTo>
                  <a:lnTo>
                    <a:pt x="108354" y="716979"/>
                  </a:lnTo>
                  <a:cubicBezTo>
                    <a:pt x="48512" y="716979"/>
                    <a:pt x="0" y="668467"/>
                    <a:pt x="0" y="608625"/>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13" name="TextBox 13"/>
            <p:cNvSpPr txBox="1"/>
            <p:nvPr/>
          </p:nvSpPr>
          <p:spPr>
            <a:xfrm>
              <a:off x="0" y="-38100"/>
              <a:ext cx="959725" cy="755079"/>
            </a:xfrm>
            <a:prstGeom prst="rect">
              <a:avLst/>
            </a:prstGeom>
          </p:spPr>
          <p:txBody>
            <a:bodyPr lIns="50800" tIns="50800" rIns="50800" bIns="50800" rtlCol="0" anchor="ctr"/>
            <a:lstStyle/>
            <a:p>
              <a:pPr algn="ctr">
                <a:lnSpc>
                  <a:spcPts val="3348"/>
                </a:lnSpc>
              </a:pPr>
              <a:r>
                <a:rPr lang="en-US" sz="2744">
                  <a:solidFill>
                    <a:srgbClr val="000000"/>
                  </a:solidFill>
                  <a:latin typeface="Bryndan Write"/>
                </a:rPr>
                <a:t>Dimitri Zoungrana</a:t>
              </a:r>
            </a:p>
            <a:p>
              <a:pPr algn="ctr">
                <a:lnSpc>
                  <a:spcPts val="3348"/>
                </a:lnSpc>
              </a:pPr>
              <a:r>
                <a:rPr lang="en-US" sz="2744">
                  <a:solidFill>
                    <a:srgbClr val="000000"/>
                  </a:solidFill>
                  <a:latin typeface="Bryndan Write"/>
                </a:rPr>
                <a:t>Djamilou Dankoro </a:t>
              </a:r>
            </a:p>
            <a:p>
              <a:pPr algn="ctr">
                <a:lnSpc>
                  <a:spcPts val="3348"/>
                </a:lnSpc>
              </a:pPr>
              <a:r>
                <a:rPr lang="en-US" sz="2744">
                  <a:solidFill>
                    <a:srgbClr val="000000"/>
                  </a:solidFill>
                  <a:latin typeface="Bryndan Write"/>
                </a:rPr>
                <a:t>(Finance Expert)</a:t>
              </a:r>
            </a:p>
          </p:txBody>
        </p:sp>
      </p:grpSp>
      <p:grpSp>
        <p:nvGrpSpPr>
          <p:cNvPr id="14" name="Group 14"/>
          <p:cNvGrpSpPr/>
          <p:nvPr/>
        </p:nvGrpSpPr>
        <p:grpSpPr>
          <a:xfrm>
            <a:off x="13423834" y="3085963"/>
            <a:ext cx="3643957" cy="2722280"/>
            <a:chOff x="0" y="0"/>
            <a:chExt cx="959725" cy="716979"/>
          </a:xfrm>
        </p:grpSpPr>
        <p:sp>
          <p:nvSpPr>
            <p:cNvPr id="15" name="Freeform 15"/>
            <p:cNvSpPr/>
            <p:nvPr/>
          </p:nvSpPr>
          <p:spPr>
            <a:xfrm>
              <a:off x="0" y="0"/>
              <a:ext cx="959725" cy="716979"/>
            </a:xfrm>
            <a:custGeom>
              <a:avLst/>
              <a:gdLst/>
              <a:ahLst/>
              <a:cxnLst/>
              <a:rect l="l" t="t" r="r" b="b"/>
              <a:pathLst>
                <a:path w="959725" h="716979">
                  <a:moveTo>
                    <a:pt x="108354" y="0"/>
                  </a:moveTo>
                  <a:lnTo>
                    <a:pt x="851371" y="0"/>
                  </a:lnTo>
                  <a:cubicBezTo>
                    <a:pt x="880108" y="0"/>
                    <a:pt x="907669" y="11416"/>
                    <a:pt x="927989" y="31736"/>
                  </a:cubicBezTo>
                  <a:cubicBezTo>
                    <a:pt x="948309" y="52057"/>
                    <a:pt x="959725" y="79617"/>
                    <a:pt x="959725" y="108354"/>
                  </a:cubicBezTo>
                  <a:lnTo>
                    <a:pt x="959725" y="608625"/>
                  </a:lnTo>
                  <a:cubicBezTo>
                    <a:pt x="959725" y="637362"/>
                    <a:pt x="948309" y="664923"/>
                    <a:pt x="927989" y="685243"/>
                  </a:cubicBezTo>
                  <a:cubicBezTo>
                    <a:pt x="907669" y="705563"/>
                    <a:pt x="880108" y="716979"/>
                    <a:pt x="851371" y="716979"/>
                  </a:cubicBezTo>
                  <a:lnTo>
                    <a:pt x="108354" y="716979"/>
                  </a:lnTo>
                  <a:cubicBezTo>
                    <a:pt x="48512" y="716979"/>
                    <a:pt x="0" y="668467"/>
                    <a:pt x="0" y="608625"/>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16" name="TextBox 16"/>
            <p:cNvSpPr txBox="1"/>
            <p:nvPr/>
          </p:nvSpPr>
          <p:spPr>
            <a:xfrm>
              <a:off x="0" y="-38100"/>
              <a:ext cx="959725" cy="755079"/>
            </a:xfrm>
            <a:prstGeom prst="rect">
              <a:avLst/>
            </a:prstGeom>
          </p:spPr>
          <p:txBody>
            <a:bodyPr lIns="50800" tIns="50800" rIns="50800" bIns="50800" rtlCol="0" anchor="ctr"/>
            <a:lstStyle/>
            <a:p>
              <a:pPr algn="ctr">
                <a:lnSpc>
                  <a:spcPts val="3348"/>
                </a:lnSpc>
              </a:pPr>
              <a:r>
                <a:rPr lang="en-US" sz="2744" dirty="0">
                  <a:solidFill>
                    <a:srgbClr val="000000"/>
                  </a:solidFill>
                  <a:latin typeface="Bryndan Write"/>
                </a:rPr>
                <a:t>Burkina Faso Comms Team </a:t>
              </a:r>
            </a:p>
            <a:p>
              <a:pPr algn="ctr">
                <a:lnSpc>
                  <a:spcPts val="3348"/>
                </a:lnSpc>
              </a:pPr>
              <a:r>
                <a:rPr lang="en-US" sz="2744" dirty="0">
                  <a:solidFill>
                    <a:srgbClr val="000000"/>
                  </a:solidFill>
                  <a:latin typeface="Bryndan Write"/>
                </a:rPr>
                <a:t>Salam Zongo</a:t>
              </a:r>
            </a:p>
            <a:p>
              <a:pPr algn="ctr">
                <a:lnSpc>
                  <a:spcPts val="3348"/>
                </a:lnSpc>
              </a:pPr>
              <a:r>
                <a:rPr lang="en-US" sz="2744">
                  <a:solidFill>
                    <a:srgbClr val="000000"/>
                  </a:solidFill>
                  <a:latin typeface="Bryndan Write"/>
                </a:rPr>
                <a:t>(Communications) </a:t>
              </a:r>
              <a:endParaRPr lang="en-US" sz="2744" dirty="0">
                <a:solidFill>
                  <a:srgbClr val="000000"/>
                </a:solidFill>
                <a:latin typeface="Bryndan Write"/>
              </a:endParaRPr>
            </a:p>
          </p:txBody>
        </p:sp>
      </p:grpSp>
      <p:grpSp>
        <p:nvGrpSpPr>
          <p:cNvPr id="17" name="Group 17"/>
          <p:cNvGrpSpPr/>
          <p:nvPr/>
        </p:nvGrpSpPr>
        <p:grpSpPr>
          <a:xfrm>
            <a:off x="808921" y="6536020"/>
            <a:ext cx="3643957" cy="2722280"/>
            <a:chOff x="0" y="0"/>
            <a:chExt cx="959725" cy="716979"/>
          </a:xfrm>
        </p:grpSpPr>
        <p:sp>
          <p:nvSpPr>
            <p:cNvPr id="18" name="Freeform 18"/>
            <p:cNvSpPr/>
            <p:nvPr/>
          </p:nvSpPr>
          <p:spPr>
            <a:xfrm>
              <a:off x="0" y="0"/>
              <a:ext cx="959725" cy="716979"/>
            </a:xfrm>
            <a:custGeom>
              <a:avLst/>
              <a:gdLst/>
              <a:ahLst/>
              <a:cxnLst/>
              <a:rect l="l" t="t" r="r" b="b"/>
              <a:pathLst>
                <a:path w="959725" h="716979">
                  <a:moveTo>
                    <a:pt x="108354" y="0"/>
                  </a:moveTo>
                  <a:lnTo>
                    <a:pt x="851371" y="0"/>
                  </a:lnTo>
                  <a:cubicBezTo>
                    <a:pt x="880108" y="0"/>
                    <a:pt x="907669" y="11416"/>
                    <a:pt x="927989" y="31736"/>
                  </a:cubicBezTo>
                  <a:cubicBezTo>
                    <a:pt x="948309" y="52057"/>
                    <a:pt x="959725" y="79617"/>
                    <a:pt x="959725" y="108354"/>
                  </a:cubicBezTo>
                  <a:lnTo>
                    <a:pt x="959725" y="608625"/>
                  </a:lnTo>
                  <a:cubicBezTo>
                    <a:pt x="959725" y="637362"/>
                    <a:pt x="948309" y="664923"/>
                    <a:pt x="927989" y="685243"/>
                  </a:cubicBezTo>
                  <a:cubicBezTo>
                    <a:pt x="907669" y="705563"/>
                    <a:pt x="880108" y="716979"/>
                    <a:pt x="851371" y="716979"/>
                  </a:cubicBezTo>
                  <a:lnTo>
                    <a:pt x="108354" y="716979"/>
                  </a:lnTo>
                  <a:cubicBezTo>
                    <a:pt x="48512" y="716979"/>
                    <a:pt x="0" y="668467"/>
                    <a:pt x="0" y="608625"/>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19" name="TextBox 19"/>
            <p:cNvSpPr txBox="1"/>
            <p:nvPr/>
          </p:nvSpPr>
          <p:spPr>
            <a:xfrm>
              <a:off x="0" y="-38100"/>
              <a:ext cx="959725" cy="755079"/>
            </a:xfrm>
            <a:prstGeom prst="rect">
              <a:avLst/>
            </a:prstGeom>
          </p:spPr>
          <p:txBody>
            <a:bodyPr lIns="50800" tIns="50800" rIns="50800" bIns="50800" rtlCol="0" anchor="ctr"/>
            <a:lstStyle/>
            <a:p>
              <a:pPr algn="ctr">
                <a:lnSpc>
                  <a:spcPts val="3348"/>
                </a:lnSpc>
              </a:pPr>
              <a:r>
                <a:rPr lang="en-US" sz="2744">
                  <a:solidFill>
                    <a:srgbClr val="000000"/>
                  </a:solidFill>
                  <a:latin typeface="Bryndan Write"/>
                </a:rPr>
                <a:t>Joshua Samuel</a:t>
              </a:r>
            </a:p>
            <a:p>
              <a:pPr algn="ctr">
                <a:lnSpc>
                  <a:spcPts val="3348"/>
                </a:lnSpc>
              </a:pPr>
              <a:r>
                <a:rPr lang="en-US" sz="2744">
                  <a:solidFill>
                    <a:srgbClr val="000000"/>
                  </a:solidFill>
                  <a:latin typeface="Bryndan Write"/>
                </a:rPr>
                <a:t>Caroline Sarr </a:t>
              </a:r>
            </a:p>
            <a:p>
              <a:pPr algn="ctr">
                <a:lnSpc>
                  <a:spcPts val="3348"/>
                </a:lnSpc>
              </a:pPr>
              <a:r>
                <a:rPr lang="en-US" sz="2744">
                  <a:solidFill>
                    <a:srgbClr val="000000"/>
                  </a:solidFill>
                  <a:latin typeface="Bryndan Write"/>
                </a:rPr>
                <a:t>(Graphic Design/Videography)</a:t>
              </a:r>
            </a:p>
          </p:txBody>
        </p:sp>
      </p:grpSp>
      <p:grpSp>
        <p:nvGrpSpPr>
          <p:cNvPr id="20" name="Group 20"/>
          <p:cNvGrpSpPr/>
          <p:nvPr/>
        </p:nvGrpSpPr>
        <p:grpSpPr>
          <a:xfrm>
            <a:off x="7322022" y="6348855"/>
            <a:ext cx="3643957" cy="3020705"/>
            <a:chOff x="0" y="0"/>
            <a:chExt cx="959725" cy="795577"/>
          </a:xfrm>
        </p:grpSpPr>
        <p:sp>
          <p:nvSpPr>
            <p:cNvPr id="21" name="Freeform 21"/>
            <p:cNvSpPr/>
            <p:nvPr/>
          </p:nvSpPr>
          <p:spPr>
            <a:xfrm>
              <a:off x="0" y="0"/>
              <a:ext cx="959725" cy="795577"/>
            </a:xfrm>
            <a:custGeom>
              <a:avLst/>
              <a:gdLst/>
              <a:ahLst/>
              <a:cxnLst/>
              <a:rect l="l" t="t" r="r" b="b"/>
              <a:pathLst>
                <a:path w="959725" h="795577">
                  <a:moveTo>
                    <a:pt x="108354" y="0"/>
                  </a:moveTo>
                  <a:lnTo>
                    <a:pt x="851371" y="0"/>
                  </a:lnTo>
                  <a:cubicBezTo>
                    <a:pt x="880108" y="0"/>
                    <a:pt x="907669" y="11416"/>
                    <a:pt x="927989" y="31736"/>
                  </a:cubicBezTo>
                  <a:cubicBezTo>
                    <a:pt x="948309" y="52057"/>
                    <a:pt x="959725" y="79617"/>
                    <a:pt x="959725" y="108354"/>
                  </a:cubicBezTo>
                  <a:lnTo>
                    <a:pt x="959725" y="687222"/>
                  </a:lnTo>
                  <a:cubicBezTo>
                    <a:pt x="959725" y="715960"/>
                    <a:pt x="948309" y="743520"/>
                    <a:pt x="927989" y="763840"/>
                  </a:cubicBezTo>
                  <a:cubicBezTo>
                    <a:pt x="907669" y="784161"/>
                    <a:pt x="880108" y="795577"/>
                    <a:pt x="851371" y="795577"/>
                  </a:cubicBezTo>
                  <a:lnTo>
                    <a:pt x="108354" y="795577"/>
                  </a:lnTo>
                  <a:cubicBezTo>
                    <a:pt x="79617" y="795577"/>
                    <a:pt x="52057" y="784161"/>
                    <a:pt x="31736" y="763840"/>
                  </a:cubicBezTo>
                  <a:cubicBezTo>
                    <a:pt x="11416" y="743520"/>
                    <a:pt x="0" y="715960"/>
                    <a:pt x="0" y="687222"/>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22" name="TextBox 22"/>
            <p:cNvSpPr txBox="1"/>
            <p:nvPr/>
          </p:nvSpPr>
          <p:spPr>
            <a:xfrm>
              <a:off x="0" y="-38100"/>
              <a:ext cx="959725" cy="833677"/>
            </a:xfrm>
            <a:prstGeom prst="rect">
              <a:avLst/>
            </a:prstGeom>
          </p:spPr>
          <p:txBody>
            <a:bodyPr lIns="50800" tIns="50800" rIns="50800" bIns="50800" rtlCol="0" anchor="ctr"/>
            <a:lstStyle/>
            <a:p>
              <a:pPr algn="ctr">
                <a:lnSpc>
                  <a:spcPts val="3348"/>
                </a:lnSpc>
              </a:pPr>
              <a:r>
                <a:rPr lang="en-US" sz="2744" dirty="0">
                  <a:solidFill>
                    <a:srgbClr val="000000"/>
                  </a:solidFill>
                  <a:latin typeface="Bryndan Write"/>
                </a:rPr>
                <a:t>Ruth </a:t>
              </a:r>
              <a:r>
                <a:rPr lang="en-US" sz="2744" dirty="0" err="1">
                  <a:solidFill>
                    <a:srgbClr val="000000"/>
                  </a:solidFill>
                  <a:latin typeface="Bryndan Write"/>
                </a:rPr>
                <a:t>Aernouth</a:t>
              </a:r>
              <a:endParaRPr lang="en-US" sz="2744" dirty="0">
                <a:solidFill>
                  <a:srgbClr val="000000"/>
                </a:solidFill>
                <a:latin typeface="Bryndan Write"/>
              </a:endParaRPr>
            </a:p>
            <a:p>
              <a:pPr algn="ctr">
                <a:lnSpc>
                  <a:spcPts val="3348"/>
                </a:lnSpc>
              </a:pPr>
              <a:r>
                <a:rPr lang="en-US" sz="2744" dirty="0">
                  <a:solidFill>
                    <a:srgbClr val="000000"/>
                  </a:solidFill>
                  <a:latin typeface="Bryndan Write"/>
                </a:rPr>
                <a:t>Sidi </a:t>
              </a:r>
              <a:r>
                <a:rPr lang="en-US" sz="2744" dirty="0" err="1">
                  <a:solidFill>
                    <a:srgbClr val="000000"/>
                  </a:solidFill>
                  <a:latin typeface="Bryndan Write"/>
                </a:rPr>
                <a:t>Mahamadi</a:t>
              </a:r>
              <a:r>
                <a:rPr lang="en-US" sz="2744" dirty="0">
                  <a:solidFill>
                    <a:srgbClr val="000000"/>
                  </a:solidFill>
                  <a:latin typeface="Bryndan Write"/>
                </a:rPr>
                <a:t> </a:t>
              </a:r>
              <a:r>
                <a:rPr lang="en-US" sz="2744" dirty="0" err="1">
                  <a:solidFill>
                    <a:srgbClr val="000000"/>
                  </a:solidFill>
                  <a:latin typeface="Bryndan Write"/>
                </a:rPr>
                <a:t>Konfe</a:t>
              </a:r>
              <a:endParaRPr lang="en-US" sz="2744" dirty="0">
                <a:solidFill>
                  <a:srgbClr val="000000"/>
                </a:solidFill>
                <a:latin typeface="Bryndan Write"/>
              </a:endParaRPr>
            </a:p>
            <a:p>
              <a:pPr algn="ctr">
                <a:lnSpc>
                  <a:spcPts val="3348"/>
                </a:lnSpc>
              </a:pPr>
              <a:r>
                <a:rPr lang="en-US" sz="2744" dirty="0">
                  <a:solidFill>
                    <a:srgbClr val="000000"/>
                  </a:solidFill>
                  <a:latin typeface="Bryndan Write"/>
                </a:rPr>
                <a:t>Emmanuella Toe</a:t>
              </a:r>
            </a:p>
            <a:p>
              <a:pPr algn="ctr">
                <a:lnSpc>
                  <a:spcPts val="3348"/>
                </a:lnSpc>
              </a:pPr>
              <a:r>
                <a:rPr lang="en-US" sz="2744" dirty="0">
                  <a:solidFill>
                    <a:srgbClr val="000000"/>
                  </a:solidFill>
                  <a:latin typeface="Bryndan Write"/>
                </a:rPr>
                <a:t>ACCLAB</a:t>
              </a:r>
            </a:p>
            <a:p>
              <a:pPr algn="ctr">
                <a:lnSpc>
                  <a:spcPts val="3348"/>
                </a:lnSpc>
              </a:pPr>
              <a:r>
                <a:rPr lang="en-US" sz="2744" dirty="0">
                  <a:solidFill>
                    <a:srgbClr val="000000"/>
                  </a:solidFill>
                  <a:latin typeface="Bryndan Write"/>
                </a:rPr>
                <a:t>(Partnerships Managers)</a:t>
              </a:r>
            </a:p>
          </p:txBody>
        </p:sp>
      </p:grpSp>
      <p:grpSp>
        <p:nvGrpSpPr>
          <p:cNvPr id="23" name="Group 23"/>
          <p:cNvGrpSpPr/>
          <p:nvPr/>
        </p:nvGrpSpPr>
        <p:grpSpPr>
          <a:xfrm>
            <a:off x="13835122" y="6161690"/>
            <a:ext cx="3643957" cy="2722280"/>
            <a:chOff x="0" y="0"/>
            <a:chExt cx="959725" cy="716979"/>
          </a:xfrm>
        </p:grpSpPr>
        <p:sp>
          <p:nvSpPr>
            <p:cNvPr id="24" name="Freeform 24"/>
            <p:cNvSpPr/>
            <p:nvPr/>
          </p:nvSpPr>
          <p:spPr>
            <a:xfrm>
              <a:off x="0" y="0"/>
              <a:ext cx="959725" cy="716979"/>
            </a:xfrm>
            <a:custGeom>
              <a:avLst/>
              <a:gdLst/>
              <a:ahLst/>
              <a:cxnLst/>
              <a:rect l="l" t="t" r="r" b="b"/>
              <a:pathLst>
                <a:path w="959725" h="716979">
                  <a:moveTo>
                    <a:pt x="108354" y="0"/>
                  </a:moveTo>
                  <a:lnTo>
                    <a:pt x="851371" y="0"/>
                  </a:lnTo>
                  <a:cubicBezTo>
                    <a:pt x="880108" y="0"/>
                    <a:pt x="907669" y="11416"/>
                    <a:pt x="927989" y="31736"/>
                  </a:cubicBezTo>
                  <a:cubicBezTo>
                    <a:pt x="948309" y="52057"/>
                    <a:pt x="959725" y="79617"/>
                    <a:pt x="959725" y="108354"/>
                  </a:cubicBezTo>
                  <a:lnTo>
                    <a:pt x="959725" y="608625"/>
                  </a:lnTo>
                  <a:cubicBezTo>
                    <a:pt x="959725" y="637362"/>
                    <a:pt x="948309" y="664923"/>
                    <a:pt x="927989" y="685243"/>
                  </a:cubicBezTo>
                  <a:cubicBezTo>
                    <a:pt x="907669" y="705563"/>
                    <a:pt x="880108" y="716979"/>
                    <a:pt x="851371" y="716979"/>
                  </a:cubicBezTo>
                  <a:lnTo>
                    <a:pt x="108354" y="716979"/>
                  </a:lnTo>
                  <a:cubicBezTo>
                    <a:pt x="48512" y="716979"/>
                    <a:pt x="0" y="668467"/>
                    <a:pt x="0" y="608625"/>
                  </a:cubicBezTo>
                  <a:lnTo>
                    <a:pt x="0" y="108354"/>
                  </a:lnTo>
                  <a:cubicBezTo>
                    <a:pt x="0" y="79617"/>
                    <a:pt x="11416" y="52057"/>
                    <a:pt x="31736" y="31736"/>
                  </a:cubicBezTo>
                  <a:cubicBezTo>
                    <a:pt x="52057" y="11416"/>
                    <a:pt x="79617" y="0"/>
                    <a:pt x="108354" y="0"/>
                  </a:cubicBezTo>
                  <a:close/>
                </a:path>
              </a:pathLst>
            </a:custGeom>
            <a:solidFill>
              <a:srgbClr val="009444"/>
            </a:solidFill>
          </p:spPr>
          <p:txBody>
            <a:bodyPr/>
            <a:lstStyle/>
            <a:p>
              <a:endParaRPr lang="en-BF"/>
            </a:p>
          </p:txBody>
        </p:sp>
        <p:sp>
          <p:nvSpPr>
            <p:cNvPr id="25" name="TextBox 25"/>
            <p:cNvSpPr txBox="1"/>
            <p:nvPr/>
          </p:nvSpPr>
          <p:spPr>
            <a:xfrm>
              <a:off x="0" y="-38100"/>
              <a:ext cx="959725" cy="755079"/>
            </a:xfrm>
            <a:prstGeom prst="rect">
              <a:avLst/>
            </a:prstGeom>
          </p:spPr>
          <p:txBody>
            <a:bodyPr lIns="50800" tIns="50800" rIns="50800" bIns="50800" rtlCol="0" anchor="ctr"/>
            <a:lstStyle/>
            <a:p>
              <a:pPr algn="ctr">
                <a:lnSpc>
                  <a:spcPts val="3348"/>
                </a:lnSpc>
              </a:pPr>
              <a:r>
                <a:rPr lang="en-US" sz="2744" dirty="0">
                  <a:solidFill>
                    <a:srgbClr val="000000"/>
                  </a:solidFill>
                  <a:latin typeface="Bryndan Write"/>
                </a:rPr>
                <a:t>Burkina Faso Comms Team </a:t>
              </a:r>
            </a:p>
            <a:p>
              <a:pPr algn="ctr">
                <a:lnSpc>
                  <a:spcPts val="3348"/>
                </a:lnSpc>
              </a:pPr>
              <a:r>
                <a:rPr lang="en-US" sz="2744" dirty="0">
                  <a:solidFill>
                    <a:srgbClr val="000000"/>
                  </a:solidFill>
                  <a:latin typeface="Bryndan Write"/>
                </a:rPr>
                <a:t>Salam Zongo</a:t>
              </a:r>
            </a:p>
            <a:p>
              <a:pPr algn="ctr">
                <a:lnSpc>
                  <a:spcPts val="3348"/>
                </a:lnSpc>
              </a:pPr>
              <a:r>
                <a:rPr lang="en-US" sz="2744" dirty="0">
                  <a:solidFill>
                    <a:srgbClr val="000000"/>
                  </a:solidFill>
                  <a:latin typeface="Bryndan Write"/>
                </a:rPr>
                <a:t>(Social Media Expert)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TextBox 3"/>
          <p:cNvSpPr txBox="1"/>
          <p:nvPr/>
        </p:nvSpPr>
        <p:spPr>
          <a:xfrm>
            <a:off x="4602529" y="5286"/>
            <a:ext cx="9246799" cy="1073693"/>
          </a:xfrm>
          <a:prstGeom prst="rect">
            <a:avLst/>
          </a:prstGeom>
        </p:spPr>
        <p:txBody>
          <a:bodyPr lIns="0" tIns="0" rIns="0" bIns="0" rtlCol="0" anchor="t">
            <a:spAutoFit/>
          </a:bodyPr>
          <a:lstStyle/>
          <a:p>
            <a:pPr algn="ctr">
              <a:lnSpc>
                <a:spcPts val="6761"/>
              </a:lnSpc>
            </a:pPr>
            <a:r>
              <a:rPr lang="en-US" sz="7117" spc="-476">
                <a:solidFill>
                  <a:srgbClr val="000000"/>
                </a:solidFill>
                <a:latin typeface="Gaegu Bold"/>
              </a:rPr>
              <a:t>Partnerships Mapping  </a:t>
            </a:r>
          </a:p>
        </p:txBody>
      </p:sp>
      <p:sp>
        <p:nvSpPr>
          <p:cNvPr id="4" name="Freeform 4"/>
          <p:cNvSpPr/>
          <p:nvPr/>
        </p:nvSpPr>
        <p:spPr>
          <a:xfrm>
            <a:off x="-217977" y="1078979"/>
            <a:ext cx="2493355" cy="1913650"/>
          </a:xfrm>
          <a:custGeom>
            <a:avLst/>
            <a:gdLst/>
            <a:ahLst/>
            <a:cxnLst/>
            <a:rect l="l" t="t" r="r" b="b"/>
            <a:pathLst>
              <a:path w="2493355" h="1913650">
                <a:moveTo>
                  <a:pt x="0" y="0"/>
                </a:moveTo>
                <a:lnTo>
                  <a:pt x="2493354" y="0"/>
                </a:lnTo>
                <a:lnTo>
                  <a:pt x="2493354" y="1913650"/>
                </a:lnTo>
                <a:lnTo>
                  <a:pt x="0" y="1913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F"/>
          </a:p>
        </p:txBody>
      </p:sp>
      <p:sp>
        <p:nvSpPr>
          <p:cNvPr id="5" name="Freeform 5"/>
          <p:cNvSpPr/>
          <p:nvPr/>
        </p:nvSpPr>
        <p:spPr>
          <a:xfrm rot="1388038">
            <a:off x="16497490" y="-424820"/>
            <a:ext cx="1342255" cy="1924380"/>
          </a:xfrm>
          <a:custGeom>
            <a:avLst/>
            <a:gdLst/>
            <a:ahLst/>
            <a:cxnLst/>
            <a:rect l="l" t="t" r="r" b="b"/>
            <a:pathLst>
              <a:path w="1342255" h="1924380">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6" name="Freeform 6"/>
          <p:cNvSpPr/>
          <p:nvPr/>
        </p:nvSpPr>
        <p:spPr>
          <a:xfrm rot="-4173535" flipH="1" flipV="1">
            <a:off x="6454552" y="4287063"/>
            <a:ext cx="4200691" cy="4451599"/>
          </a:xfrm>
          <a:custGeom>
            <a:avLst/>
            <a:gdLst/>
            <a:ahLst/>
            <a:cxnLst/>
            <a:rect l="l" t="t" r="r" b="b"/>
            <a:pathLst>
              <a:path w="4200691" h="4451599">
                <a:moveTo>
                  <a:pt x="4200691" y="4451599"/>
                </a:moveTo>
                <a:lnTo>
                  <a:pt x="0" y="4451599"/>
                </a:lnTo>
                <a:lnTo>
                  <a:pt x="0" y="0"/>
                </a:lnTo>
                <a:lnTo>
                  <a:pt x="4200691" y="0"/>
                </a:lnTo>
                <a:lnTo>
                  <a:pt x="4200691" y="4451599"/>
                </a:lnTo>
                <a:close/>
              </a:path>
            </a:pathLst>
          </a:custGeom>
          <a:blipFill>
            <a:blip r:embed="rId7">
              <a:alphaModFix amt="24000"/>
              <a:extLst>
                <a:ext uri="{96DAC541-7B7A-43D3-8B79-37D633B846F1}">
                  <asvg:svgBlip xmlns:asvg="http://schemas.microsoft.com/office/drawing/2016/SVG/main" r:embed="rId8"/>
                </a:ext>
              </a:extLst>
            </a:blip>
            <a:stretch>
              <a:fillRect/>
            </a:stretch>
          </a:blipFill>
        </p:spPr>
        <p:txBody>
          <a:bodyPr/>
          <a:lstStyle/>
          <a:p>
            <a:endParaRPr lang="en-BF"/>
          </a:p>
        </p:txBody>
      </p:sp>
      <p:graphicFrame>
        <p:nvGraphicFramePr>
          <p:cNvPr id="7" name="Table 7"/>
          <p:cNvGraphicFramePr>
            <a:graphicFrameLocks noGrp="1"/>
          </p:cNvGraphicFramePr>
          <p:nvPr/>
        </p:nvGraphicFramePr>
        <p:xfrm>
          <a:off x="1101348" y="280729"/>
          <a:ext cx="14907099" cy="10163591"/>
        </p:xfrm>
        <a:graphic>
          <a:graphicData uri="http://schemas.openxmlformats.org/drawingml/2006/table">
            <a:tbl>
              <a:tblPr/>
              <a:tblGrid>
                <a:gridCol w="2847867">
                  <a:extLst>
                    <a:ext uri="{9D8B030D-6E8A-4147-A177-3AD203B41FA5}">
                      <a16:colId xmlns:a16="http://schemas.microsoft.com/office/drawing/2014/main" val="20000"/>
                    </a:ext>
                  </a:extLst>
                </a:gridCol>
                <a:gridCol w="7517129">
                  <a:extLst>
                    <a:ext uri="{9D8B030D-6E8A-4147-A177-3AD203B41FA5}">
                      <a16:colId xmlns:a16="http://schemas.microsoft.com/office/drawing/2014/main" val="20001"/>
                    </a:ext>
                  </a:extLst>
                </a:gridCol>
                <a:gridCol w="4542103">
                  <a:extLst>
                    <a:ext uri="{9D8B030D-6E8A-4147-A177-3AD203B41FA5}">
                      <a16:colId xmlns:a16="http://schemas.microsoft.com/office/drawing/2014/main" val="20002"/>
                    </a:ext>
                  </a:extLst>
                </a:gridCol>
              </a:tblGrid>
              <a:tr h="1517327">
                <a:tc>
                  <a:txBody>
                    <a:bodyPr/>
                    <a:lstStyle/>
                    <a:p>
                      <a:pPr algn="l">
                        <a:lnSpc>
                          <a:spcPts val="4339"/>
                        </a:lnSpc>
                        <a:defRPr/>
                      </a:pPr>
                      <a:r>
                        <a:rPr lang="en-US" sz="3099">
                          <a:solidFill>
                            <a:srgbClr val="000000"/>
                          </a:solidFill>
                          <a:latin typeface="Bryndan Write"/>
                        </a:rPr>
                        <a:t>Type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339"/>
                        </a:lnSpc>
                        <a:defRPr/>
                      </a:pPr>
                      <a:r>
                        <a:rPr lang="en-US" sz="3099">
                          <a:solidFill>
                            <a:srgbClr val="000000"/>
                          </a:solidFill>
                          <a:latin typeface="Bryndan Write"/>
                        </a:rPr>
                        <a:t>Name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What will be their role and contribution? ( Are they providing financial, material, intellectual or human resources?)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3379">
                <a:tc rowSpan="3">
                  <a:txBody>
                    <a:bodyPr/>
                    <a:lstStyle/>
                    <a:p>
                      <a:pPr algn="l">
                        <a:lnSpc>
                          <a:spcPts val="4059"/>
                        </a:lnSpc>
                        <a:defRPr/>
                      </a:pPr>
                      <a:r>
                        <a:rPr lang="en-US" sz="2899">
                          <a:solidFill>
                            <a:srgbClr val="000000"/>
                          </a:solidFill>
                          <a:latin typeface="Bryndan Write"/>
                        </a:rPr>
                        <a:t>Private Sector</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Bryndan Write"/>
                        </a:rPr>
                        <a:t>Orange BFA </a:t>
                      </a:r>
                      <a:endParaRPr lang="en-US" sz="1100"/>
                    </a:p>
                    <a:p>
                      <a:pPr algn="l">
                        <a:lnSpc>
                          <a:spcPts val="3219"/>
                        </a:lnSpc>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Financial</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2147">
                <a:tc vMerge="1">
                  <a:txBody>
                    <a:bodyPr/>
                    <a:lstStyle/>
                    <a:p>
                      <a:pPr algn="l">
                        <a:lnSpc>
                          <a:spcPts val="4059"/>
                        </a:lnSpc>
                        <a:defRPr/>
                      </a:pPr>
                      <a:r>
                        <a:rPr lang="en-US" sz="2899">
                          <a:solidFill>
                            <a:srgbClr val="000000"/>
                          </a:solidFill>
                          <a:latin typeface="Bryndan Write"/>
                        </a:rPr>
                        <a:t>Private Sector</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IAMGOLD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Financial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2147">
                <a:tc vMerge="1">
                  <a:txBody>
                    <a:bodyPr/>
                    <a:lstStyle/>
                    <a:p>
                      <a:pPr algn="l">
                        <a:lnSpc>
                          <a:spcPts val="4059"/>
                        </a:lnSpc>
                        <a:defRPr/>
                      </a:pPr>
                      <a:r>
                        <a:rPr lang="en-US" sz="2899">
                          <a:solidFill>
                            <a:srgbClr val="000000"/>
                          </a:solidFill>
                          <a:latin typeface="Bryndan Write"/>
                        </a:rPr>
                        <a:t>Private Sector</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ORANGE FOUNDATION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Financial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1929">
                <a:tc rowSpan="3">
                  <a:txBody>
                    <a:bodyPr/>
                    <a:lstStyle/>
                    <a:p>
                      <a:pPr algn="l">
                        <a:lnSpc>
                          <a:spcPts val="3779"/>
                        </a:lnSpc>
                        <a:defRPr/>
                      </a:pPr>
                      <a:r>
                        <a:rPr lang="en-US" sz="2699">
                          <a:solidFill>
                            <a:srgbClr val="000000"/>
                          </a:solidFill>
                          <a:latin typeface="Bryndan Write"/>
                        </a:rPr>
                        <a:t>Government Institutions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Ministry for territorial development and finance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2147">
                <a:tc vMerge="1">
                  <a:txBody>
                    <a:bodyPr/>
                    <a:lstStyle/>
                    <a:p>
                      <a:pPr algn="l">
                        <a:lnSpc>
                          <a:spcPts val="3779"/>
                        </a:lnSpc>
                        <a:defRPr/>
                      </a:pPr>
                      <a:r>
                        <a:rPr lang="en-US" sz="2699">
                          <a:solidFill>
                            <a:srgbClr val="000000"/>
                          </a:solidFill>
                          <a:latin typeface="Bryndan Write"/>
                        </a:rPr>
                        <a:t>Government Institutions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Ministry for youth and sports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 Material, Human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41929">
                <a:tc vMerge="1">
                  <a:txBody>
                    <a:bodyPr/>
                    <a:lstStyle/>
                    <a:p>
                      <a:pPr algn="l">
                        <a:lnSpc>
                          <a:spcPts val="3779"/>
                        </a:lnSpc>
                        <a:defRPr/>
                      </a:pPr>
                      <a:r>
                        <a:rPr lang="en-US" sz="2699">
                          <a:solidFill>
                            <a:srgbClr val="000000"/>
                          </a:solidFill>
                          <a:latin typeface="Bryndan Write"/>
                        </a:rPr>
                        <a:t>Government Institutions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Local government for the Northern and Sahel Region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 Material, Human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2147">
                <a:tc rowSpan="2">
                  <a:txBody>
                    <a:bodyPr/>
                    <a:lstStyle/>
                    <a:p>
                      <a:pPr algn="l">
                        <a:lnSpc>
                          <a:spcPts val="3499"/>
                        </a:lnSpc>
                        <a:defRPr/>
                      </a:pPr>
                      <a:r>
                        <a:rPr lang="en-US" sz="2499">
                          <a:solidFill>
                            <a:srgbClr val="000000"/>
                          </a:solidFill>
                          <a:latin typeface="Bryndan Write"/>
                        </a:rPr>
                        <a:t>Philanthropic Organizations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EBOMAF foundation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Intellectual,Material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42147">
                <a:tc vMerge="1">
                  <a:txBody>
                    <a:bodyPr/>
                    <a:lstStyle/>
                    <a:p>
                      <a:pPr algn="l">
                        <a:lnSpc>
                          <a:spcPts val="3499"/>
                        </a:lnSpc>
                        <a:defRPr/>
                      </a:pPr>
                      <a:r>
                        <a:rPr lang="en-US" sz="2499">
                          <a:solidFill>
                            <a:srgbClr val="000000"/>
                          </a:solidFill>
                          <a:latin typeface="Bryndan Write"/>
                        </a:rPr>
                        <a:t>Philanthropic Organizations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Sika Bella Kabore Foundation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Intellectual,Material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42147">
                <a:tc rowSpan="2">
                  <a:txBody>
                    <a:bodyPr/>
                    <a:lstStyle/>
                    <a:p>
                      <a:pPr algn="l">
                        <a:lnSpc>
                          <a:spcPts val="3499"/>
                        </a:lnSpc>
                        <a:defRPr/>
                      </a:pPr>
                      <a:r>
                        <a:rPr lang="en-US" sz="2499">
                          <a:solidFill>
                            <a:srgbClr val="000000"/>
                          </a:solidFill>
                          <a:latin typeface="Bryndan Write"/>
                        </a:rPr>
                        <a:t>Goodwill Ambassadors/ Influencers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Malika Slamazone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946551">
                <a:tc vMerge="1">
                  <a:txBody>
                    <a:bodyPr/>
                    <a:lstStyle/>
                    <a:p>
                      <a:pPr algn="l">
                        <a:lnSpc>
                          <a:spcPts val="3499"/>
                        </a:lnSpc>
                        <a:defRPr/>
                      </a:pPr>
                      <a:r>
                        <a:rPr lang="en-US" sz="2499">
                          <a:solidFill>
                            <a:srgbClr val="000000"/>
                          </a:solidFill>
                          <a:latin typeface="Bryndan Write"/>
                        </a:rPr>
                        <a:t>Goodwill Ambassadors/ Influencers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Alif Naaba</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Intellectual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42147">
                <a:tc rowSpan="2">
                  <a:txBody>
                    <a:bodyPr/>
                    <a:lstStyle/>
                    <a:p>
                      <a:pPr algn="l">
                        <a:lnSpc>
                          <a:spcPts val="3499"/>
                        </a:lnSpc>
                        <a:defRPr/>
                      </a:pPr>
                      <a:r>
                        <a:rPr lang="en-US" sz="2499">
                          <a:solidFill>
                            <a:srgbClr val="000000"/>
                          </a:solidFill>
                          <a:latin typeface="Bryndan Write"/>
                        </a:rPr>
                        <a:t>High-net-worth Individuals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Mahamadou Bonkoungou</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Financial, Material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42147">
                <a:tc vMerge="1">
                  <a:txBody>
                    <a:bodyPr/>
                    <a:lstStyle/>
                    <a:p>
                      <a:pPr algn="l">
                        <a:lnSpc>
                          <a:spcPts val="3499"/>
                        </a:lnSpc>
                        <a:defRPr/>
                      </a:pPr>
                      <a:r>
                        <a:rPr lang="en-US" sz="2499">
                          <a:solidFill>
                            <a:srgbClr val="000000"/>
                          </a:solidFill>
                          <a:latin typeface="Bryndan Write"/>
                        </a:rPr>
                        <a:t>High-net-worth Individuals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677548">
                <a:tc>
                  <a:txBody>
                    <a:bodyPr/>
                    <a:lstStyle/>
                    <a:p>
                      <a:pPr algn="l">
                        <a:lnSpc>
                          <a:spcPts val="4059"/>
                        </a:lnSpc>
                        <a:defRPr/>
                      </a:pPr>
                      <a:r>
                        <a:rPr lang="en-US" sz="2899">
                          <a:solidFill>
                            <a:srgbClr val="000000"/>
                          </a:solidFill>
                          <a:latin typeface="Bryndan Write"/>
                        </a:rPr>
                        <a:t>Media</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Bryndan Write"/>
                        </a:rPr>
                        <a:t>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8" name="Freeform 8"/>
          <p:cNvSpPr/>
          <p:nvPr/>
        </p:nvSpPr>
        <p:spPr>
          <a:xfrm>
            <a:off x="15482581" y="8301475"/>
            <a:ext cx="2493355" cy="1913650"/>
          </a:xfrm>
          <a:custGeom>
            <a:avLst/>
            <a:gdLst/>
            <a:ahLst/>
            <a:cxnLst/>
            <a:rect l="l" t="t" r="r" b="b"/>
            <a:pathLst>
              <a:path w="2493355" h="1913650">
                <a:moveTo>
                  <a:pt x="0" y="0"/>
                </a:moveTo>
                <a:lnTo>
                  <a:pt x="2493355" y="0"/>
                </a:lnTo>
                <a:lnTo>
                  <a:pt x="2493355" y="1913650"/>
                </a:lnTo>
                <a:lnTo>
                  <a:pt x="0" y="1913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F"/>
          </a:p>
        </p:txBody>
      </p:sp>
      <p:sp>
        <p:nvSpPr>
          <p:cNvPr id="9" name="Freeform 9"/>
          <p:cNvSpPr/>
          <p:nvPr/>
        </p:nvSpPr>
        <p:spPr>
          <a:xfrm rot="-1777259">
            <a:off x="16173428" y="4427653"/>
            <a:ext cx="1292548" cy="1287701"/>
          </a:xfrm>
          <a:custGeom>
            <a:avLst/>
            <a:gdLst/>
            <a:ahLst/>
            <a:cxnLst/>
            <a:rect l="l" t="t" r="r" b="b"/>
            <a:pathLst>
              <a:path w="1292548" h="1287701">
                <a:moveTo>
                  <a:pt x="0" y="0"/>
                </a:moveTo>
                <a:lnTo>
                  <a:pt x="1292548" y="0"/>
                </a:lnTo>
                <a:lnTo>
                  <a:pt x="1292548" y="1287701"/>
                </a:lnTo>
                <a:lnTo>
                  <a:pt x="0" y="12877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F"/>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Freeform 3"/>
          <p:cNvSpPr/>
          <p:nvPr/>
        </p:nvSpPr>
        <p:spPr>
          <a:xfrm rot="-5587592">
            <a:off x="3239632" y="-1871792"/>
            <a:ext cx="12602964" cy="16662573"/>
          </a:xfrm>
          <a:custGeom>
            <a:avLst/>
            <a:gdLst/>
            <a:ahLst/>
            <a:cxnLst/>
            <a:rect l="l" t="t" r="r" b="b"/>
            <a:pathLst>
              <a:path w="12602964" h="16662573">
                <a:moveTo>
                  <a:pt x="0" y="0"/>
                </a:moveTo>
                <a:lnTo>
                  <a:pt x="12602964" y="0"/>
                </a:lnTo>
                <a:lnTo>
                  <a:pt x="12602964" y="16662573"/>
                </a:lnTo>
                <a:lnTo>
                  <a:pt x="0" y="166625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F" dirty="0"/>
          </a:p>
        </p:txBody>
      </p:sp>
      <p:sp>
        <p:nvSpPr>
          <p:cNvPr id="4" name="TextBox 4"/>
          <p:cNvSpPr txBox="1"/>
          <p:nvPr/>
        </p:nvSpPr>
        <p:spPr>
          <a:xfrm rot="-167627">
            <a:off x="2628058" y="-230499"/>
            <a:ext cx="11509724" cy="1623549"/>
          </a:xfrm>
          <a:prstGeom prst="rect">
            <a:avLst/>
          </a:prstGeom>
        </p:spPr>
        <p:txBody>
          <a:bodyPr lIns="0" tIns="0" rIns="0" bIns="0" rtlCol="0" anchor="t">
            <a:spAutoFit/>
          </a:bodyPr>
          <a:lstStyle/>
          <a:p>
            <a:pPr algn="ctr">
              <a:lnSpc>
                <a:spcPts val="11635"/>
              </a:lnSpc>
            </a:pPr>
            <a:r>
              <a:rPr lang="en-US" sz="8310" spc="-606">
                <a:solidFill>
                  <a:srgbClr val="009444"/>
                </a:solidFill>
                <a:latin typeface="Gaegu Bold"/>
              </a:rPr>
              <a:t>Communication Strategy </a:t>
            </a:r>
          </a:p>
        </p:txBody>
      </p:sp>
      <p:sp>
        <p:nvSpPr>
          <p:cNvPr id="5" name="TextBox 5"/>
          <p:cNvSpPr txBox="1"/>
          <p:nvPr/>
        </p:nvSpPr>
        <p:spPr>
          <a:xfrm rot="-167627">
            <a:off x="12499432" y="2872203"/>
            <a:ext cx="2706967" cy="1043940"/>
          </a:xfrm>
          <a:prstGeom prst="rect">
            <a:avLst/>
          </a:prstGeom>
        </p:spPr>
        <p:txBody>
          <a:bodyPr lIns="0" tIns="0" rIns="0" bIns="0" rtlCol="0" anchor="t">
            <a:spAutoFit/>
          </a:bodyPr>
          <a:lstStyle/>
          <a:p>
            <a:pPr algn="l">
              <a:lnSpc>
                <a:spcPts val="6600"/>
              </a:lnSpc>
            </a:pPr>
            <a:r>
              <a:rPr lang="en-US" sz="6600" u="sng" spc="-277">
                <a:solidFill>
                  <a:srgbClr val="009444"/>
                </a:solidFill>
                <a:latin typeface="Gaegu Bold"/>
              </a:rPr>
              <a:t>Media</a:t>
            </a:r>
          </a:p>
        </p:txBody>
      </p:sp>
      <p:sp>
        <p:nvSpPr>
          <p:cNvPr id="6" name="TextBox 6"/>
          <p:cNvSpPr txBox="1"/>
          <p:nvPr/>
        </p:nvSpPr>
        <p:spPr>
          <a:xfrm rot="-167627">
            <a:off x="6291892" y="1371142"/>
            <a:ext cx="6549407" cy="1043940"/>
          </a:xfrm>
          <a:prstGeom prst="rect">
            <a:avLst/>
          </a:prstGeom>
        </p:spPr>
        <p:txBody>
          <a:bodyPr lIns="0" tIns="0" rIns="0" bIns="0" rtlCol="0" anchor="t">
            <a:spAutoFit/>
          </a:bodyPr>
          <a:lstStyle/>
          <a:p>
            <a:pPr algn="ctr">
              <a:lnSpc>
                <a:spcPts val="6600"/>
              </a:lnSpc>
            </a:pPr>
            <a:r>
              <a:rPr lang="en-US" sz="6600" u="sng" spc="-277">
                <a:solidFill>
                  <a:srgbClr val="009444"/>
                </a:solidFill>
                <a:latin typeface="Gaegu Bold"/>
              </a:rPr>
              <a:t>Target Audience </a:t>
            </a:r>
          </a:p>
        </p:txBody>
      </p:sp>
      <p:sp>
        <p:nvSpPr>
          <p:cNvPr id="7" name="TextBox 7"/>
          <p:cNvSpPr txBox="1"/>
          <p:nvPr/>
        </p:nvSpPr>
        <p:spPr>
          <a:xfrm rot="-167627">
            <a:off x="7090009" y="2421477"/>
            <a:ext cx="6549407" cy="3034485"/>
          </a:xfrm>
          <a:prstGeom prst="rect">
            <a:avLst/>
          </a:prstGeom>
        </p:spPr>
        <p:txBody>
          <a:bodyPr lIns="0" tIns="0" rIns="0" bIns="0" rtlCol="0" anchor="t">
            <a:spAutoFit/>
          </a:bodyPr>
          <a:lstStyle/>
          <a:p>
            <a:pPr marL="635658" lvl="1" indent="-317829" algn="l">
              <a:lnSpc>
                <a:spcPts val="4033"/>
              </a:lnSpc>
              <a:buFont typeface="Arial"/>
              <a:buChar char="•"/>
            </a:pPr>
            <a:r>
              <a:rPr lang="en-US" sz="2944" dirty="0" err="1">
                <a:solidFill>
                  <a:srgbClr val="009444"/>
                </a:solidFill>
                <a:latin typeface="Dosis Semi-Bold"/>
              </a:rPr>
              <a:t>Philantropist</a:t>
            </a:r>
            <a:endParaRPr lang="en-US" sz="2944" dirty="0">
              <a:solidFill>
                <a:srgbClr val="009444"/>
              </a:solidFill>
              <a:latin typeface="Dosis Semi-Bold"/>
            </a:endParaRPr>
          </a:p>
          <a:p>
            <a:pPr marL="635658" lvl="1" indent="-317829" algn="l">
              <a:lnSpc>
                <a:spcPts val="4033"/>
              </a:lnSpc>
              <a:buFont typeface="Arial"/>
              <a:buChar char="•"/>
            </a:pPr>
            <a:r>
              <a:rPr lang="en-US" sz="2944" dirty="0">
                <a:solidFill>
                  <a:srgbClr val="009444"/>
                </a:solidFill>
                <a:latin typeface="Dosis Semi-Bold"/>
              </a:rPr>
              <a:t>Foundations</a:t>
            </a:r>
          </a:p>
          <a:p>
            <a:pPr marL="635658" lvl="1" indent="-317829" algn="l">
              <a:lnSpc>
                <a:spcPts val="4033"/>
              </a:lnSpc>
              <a:buFont typeface="Arial"/>
              <a:buChar char="•"/>
            </a:pPr>
            <a:r>
              <a:rPr lang="en-US" sz="2944" dirty="0">
                <a:solidFill>
                  <a:srgbClr val="009444"/>
                </a:solidFill>
                <a:latin typeface="Dosis Semi-Bold"/>
              </a:rPr>
              <a:t>Charitable </a:t>
            </a:r>
            <a:r>
              <a:rPr lang="en-US" sz="2944" dirty="0" err="1">
                <a:solidFill>
                  <a:srgbClr val="009444"/>
                </a:solidFill>
                <a:latin typeface="Dosis Semi-Bold"/>
              </a:rPr>
              <a:t>Organisation</a:t>
            </a:r>
            <a:endParaRPr lang="en-US" sz="2944" dirty="0">
              <a:solidFill>
                <a:srgbClr val="009444"/>
              </a:solidFill>
              <a:latin typeface="Dosis Semi-Bold"/>
            </a:endParaRPr>
          </a:p>
          <a:p>
            <a:pPr marL="635658" lvl="1" indent="-317829" algn="l">
              <a:lnSpc>
                <a:spcPts val="4033"/>
              </a:lnSpc>
              <a:buFont typeface="Arial"/>
              <a:buChar char="•"/>
            </a:pPr>
            <a:r>
              <a:rPr lang="en-US" sz="2944" dirty="0">
                <a:solidFill>
                  <a:srgbClr val="009444"/>
                </a:solidFill>
                <a:latin typeface="Dosis Semi-Bold"/>
              </a:rPr>
              <a:t>Individuals</a:t>
            </a:r>
          </a:p>
          <a:p>
            <a:pPr marL="635658" lvl="1" indent="-317829" algn="l">
              <a:lnSpc>
                <a:spcPts val="4033"/>
              </a:lnSpc>
              <a:buFont typeface="Arial"/>
              <a:buChar char="•"/>
            </a:pPr>
            <a:r>
              <a:rPr lang="en-US" sz="2944" dirty="0">
                <a:solidFill>
                  <a:srgbClr val="009444"/>
                </a:solidFill>
                <a:latin typeface="Dosis Semi-Bold"/>
              </a:rPr>
              <a:t>Private sector</a:t>
            </a:r>
          </a:p>
          <a:p>
            <a:pPr marL="635658" lvl="1" indent="-317829" algn="l">
              <a:lnSpc>
                <a:spcPts val="4033"/>
              </a:lnSpc>
              <a:buFont typeface="Arial"/>
              <a:buChar char="•"/>
            </a:pPr>
            <a:r>
              <a:rPr lang="en-US" sz="2944" dirty="0">
                <a:solidFill>
                  <a:srgbClr val="009444"/>
                </a:solidFill>
                <a:latin typeface="Dosis Semi-Bold"/>
              </a:rPr>
              <a:t>Public sector</a:t>
            </a:r>
          </a:p>
        </p:txBody>
      </p:sp>
      <p:sp>
        <p:nvSpPr>
          <p:cNvPr id="8" name="Freeform 8"/>
          <p:cNvSpPr/>
          <p:nvPr/>
        </p:nvSpPr>
        <p:spPr>
          <a:xfrm rot="7064304">
            <a:off x="2519716" y="159440"/>
            <a:ext cx="1546438" cy="1408664"/>
          </a:xfrm>
          <a:custGeom>
            <a:avLst/>
            <a:gdLst/>
            <a:ahLst/>
            <a:cxnLst/>
            <a:rect l="l" t="t" r="r" b="b"/>
            <a:pathLst>
              <a:path w="1546438" h="1408664">
                <a:moveTo>
                  <a:pt x="0" y="0"/>
                </a:moveTo>
                <a:lnTo>
                  <a:pt x="1546438" y="0"/>
                </a:lnTo>
                <a:lnTo>
                  <a:pt x="1546438" y="1408664"/>
                </a:lnTo>
                <a:lnTo>
                  <a:pt x="0" y="14086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F"/>
          </a:p>
        </p:txBody>
      </p:sp>
      <p:sp>
        <p:nvSpPr>
          <p:cNvPr id="9" name="Freeform 9"/>
          <p:cNvSpPr/>
          <p:nvPr/>
        </p:nvSpPr>
        <p:spPr>
          <a:xfrm rot="1395835">
            <a:off x="35824" y="-106994"/>
            <a:ext cx="1234209" cy="2015035"/>
          </a:xfrm>
          <a:custGeom>
            <a:avLst/>
            <a:gdLst/>
            <a:ahLst/>
            <a:cxnLst/>
            <a:rect l="l" t="t" r="r" b="b"/>
            <a:pathLst>
              <a:path w="1234209" h="2015035">
                <a:moveTo>
                  <a:pt x="0" y="0"/>
                </a:moveTo>
                <a:lnTo>
                  <a:pt x="1234209" y="0"/>
                </a:lnTo>
                <a:lnTo>
                  <a:pt x="1234209" y="2015035"/>
                </a:lnTo>
                <a:lnTo>
                  <a:pt x="0" y="20150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F"/>
          </a:p>
        </p:txBody>
      </p:sp>
      <p:sp>
        <p:nvSpPr>
          <p:cNvPr id="10" name="Freeform 10"/>
          <p:cNvSpPr/>
          <p:nvPr/>
        </p:nvSpPr>
        <p:spPr>
          <a:xfrm rot="2275529">
            <a:off x="15702503" y="512905"/>
            <a:ext cx="2261855" cy="3524136"/>
          </a:xfrm>
          <a:custGeom>
            <a:avLst/>
            <a:gdLst/>
            <a:ahLst/>
            <a:cxnLst/>
            <a:rect l="l" t="t" r="r" b="b"/>
            <a:pathLst>
              <a:path w="2261855" h="3524136">
                <a:moveTo>
                  <a:pt x="0" y="0"/>
                </a:moveTo>
                <a:lnTo>
                  <a:pt x="2261855" y="0"/>
                </a:lnTo>
                <a:lnTo>
                  <a:pt x="2261855" y="3524136"/>
                </a:lnTo>
                <a:lnTo>
                  <a:pt x="0" y="3524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F"/>
          </a:p>
        </p:txBody>
      </p:sp>
      <p:sp>
        <p:nvSpPr>
          <p:cNvPr id="11" name="Freeform 11"/>
          <p:cNvSpPr/>
          <p:nvPr/>
        </p:nvSpPr>
        <p:spPr>
          <a:xfrm>
            <a:off x="12110605" y="462672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F"/>
          </a:p>
        </p:txBody>
      </p:sp>
      <p:sp>
        <p:nvSpPr>
          <p:cNvPr id="12" name="TextBox 12"/>
          <p:cNvSpPr txBox="1"/>
          <p:nvPr/>
        </p:nvSpPr>
        <p:spPr>
          <a:xfrm rot="-167627">
            <a:off x="4704428" y="6900808"/>
            <a:ext cx="6549407" cy="2003359"/>
          </a:xfrm>
          <a:prstGeom prst="rect">
            <a:avLst/>
          </a:prstGeom>
        </p:spPr>
        <p:txBody>
          <a:bodyPr lIns="0" tIns="0" rIns="0" bIns="0" rtlCol="0" anchor="t">
            <a:spAutoFit/>
          </a:bodyPr>
          <a:lstStyle/>
          <a:p>
            <a:pPr algn="l">
              <a:lnSpc>
                <a:spcPts val="4033"/>
              </a:lnSpc>
            </a:pPr>
            <a:r>
              <a:rPr lang="en-US" sz="2944">
                <a:solidFill>
                  <a:srgbClr val="009444"/>
                </a:solidFill>
                <a:latin typeface="Dosis Semi-Bold"/>
              </a:rPr>
              <a:t>Use goodwill ambassadors to create content, live events,  </a:t>
            </a:r>
          </a:p>
          <a:p>
            <a:pPr algn="l">
              <a:lnSpc>
                <a:spcPts val="4033"/>
              </a:lnSpc>
            </a:pPr>
            <a:r>
              <a:rPr lang="en-US" sz="2944">
                <a:solidFill>
                  <a:srgbClr val="009444"/>
                </a:solidFill>
                <a:latin typeface="Dosis Semi-Bold"/>
              </a:rPr>
              <a:t>Use promotional videos</a:t>
            </a:r>
          </a:p>
          <a:p>
            <a:pPr algn="l">
              <a:lnSpc>
                <a:spcPts val="4033"/>
              </a:lnSpc>
            </a:pPr>
            <a:r>
              <a:rPr lang="en-US" sz="2944">
                <a:solidFill>
                  <a:srgbClr val="009444"/>
                </a:solidFill>
                <a:latin typeface="Dosis Semi-Bold"/>
              </a:rPr>
              <a:t>Use tokens and rewards</a:t>
            </a:r>
          </a:p>
        </p:txBody>
      </p:sp>
      <p:sp>
        <p:nvSpPr>
          <p:cNvPr id="13" name="TextBox 13"/>
          <p:cNvSpPr txBox="1"/>
          <p:nvPr/>
        </p:nvSpPr>
        <p:spPr>
          <a:xfrm rot="-167627">
            <a:off x="4289876" y="6241497"/>
            <a:ext cx="5537649" cy="728483"/>
          </a:xfrm>
          <a:prstGeom prst="rect">
            <a:avLst/>
          </a:prstGeom>
        </p:spPr>
        <p:txBody>
          <a:bodyPr lIns="0" tIns="0" rIns="0" bIns="0" rtlCol="0" anchor="t">
            <a:spAutoFit/>
          </a:bodyPr>
          <a:lstStyle/>
          <a:p>
            <a:pPr algn="ctr">
              <a:lnSpc>
                <a:spcPts val="4680"/>
              </a:lnSpc>
            </a:pPr>
            <a:r>
              <a:rPr lang="en-US" sz="4680" u="sng" spc="-196">
                <a:solidFill>
                  <a:srgbClr val="000000"/>
                </a:solidFill>
                <a:latin typeface="Gaegu Bold"/>
              </a:rPr>
              <a:t>Tacticts &amp; Activities  </a:t>
            </a:r>
          </a:p>
        </p:txBody>
      </p:sp>
      <p:sp>
        <p:nvSpPr>
          <p:cNvPr id="14" name="TextBox 14"/>
          <p:cNvSpPr txBox="1"/>
          <p:nvPr/>
        </p:nvSpPr>
        <p:spPr>
          <a:xfrm rot="-167627">
            <a:off x="439468" y="2303909"/>
            <a:ext cx="6549407" cy="1043940"/>
          </a:xfrm>
          <a:prstGeom prst="rect">
            <a:avLst/>
          </a:prstGeom>
        </p:spPr>
        <p:txBody>
          <a:bodyPr lIns="0" tIns="0" rIns="0" bIns="0" rtlCol="0" anchor="t">
            <a:spAutoFit/>
          </a:bodyPr>
          <a:lstStyle/>
          <a:p>
            <a:pPr algn="ctr">
              <a:lnSpc>
                <a:spcPts val="6600"/>
              </a:lnSpc>
            </a:pPr>
            <a:r>
              <a:rPr lang="en-US" sz="6600" u="sng" spc="-277">
                <a:solidFill>
                  <a:srgbClr val="009444"/>
                </a:solidFill>
                <a:latin typeface="Gaegu Bold"/>
              </a:rPr>
              <a:t>Campaign Website </a:t>
            </a:r>
          </a:p>
        </p:txBody>
      </p:sp>
      <p:sp>
        <p:nvSpPr>
          <p:cNvPr id="15" name="TextBox 15"/>
          <p:cNvSpPr txBox="1"/>
          <p:nvPr/>
        </p:nvSpPr>
        <p:spPr>
          <a:xfrm rot="-167627">
            <a:off x="951463" y="3115795"/>
            <a:ext cx="6549407" cy="1498534"/>
          </a:xfrm>
          <a:prstGeom prst="rect">
            <a:avLst/>
          </a:prstGeom>
        </p:spPr>
        <p:txBody>
          <a:bodyPr lIns="0" tIns="0" rIns="0" bIns="0" rtlCol="0" anchor="t">
            <a:spAutoFit/>
          </a:bodyPr>
          <a:lstStyle/>
          <a:p>
            <a:pPr marL="635658" lvl="1" indent="-317829" algn="l">
              <a:lnSpc>
                <a:spcPts val="4033"/>
              </a:lnSpc>
              <a:buFont typeface="Arial"/>
              <a:buChar char="•"/>
            </a:pPr>
            <a:r>
              <a:rPr lang="en-US" sz="2944">
                <a:solidFill>
                  <a:srgbClr val="009444"/>
                </a:solidFill>
                <a:latin typeface="Dosis Semi-Bold"/>
              </a:rPr>
              <a:t>GoFundMe</a:t>
            </a:r>
          </a:p>
          <a:p>
            <a:pPr marL="635658" lvl="1" indent="-317829" algn="l">
              <a:lnSpc>
                <a:spcPts val="4033"/>
              </a:lnSpc>
              <a:buFont typeface="Arial"/>
              <a:buChar char="•"/>
            </a:pPr>
            <a:r>
              <a:rPr lang="en-US" sz="2944">
                <a:solidFill>
                  <a:srgbClr val="009444"/>
                </a:solidFill>
                <a:latin typeface="Dosis Semi-Bold"/>
              </a:rPr>
              <a:t>Kickstarter</a:t>
            </a:r>
          </a:p>
          <a:p>
            <a:pPr marL="635658" lvl="1" indent="-317829" algn="l">
              <a:lnSpc>
                <a:spcPts val="4033"/>
              </a:lnSpc>
              <a:buFont typeface="Arial"/>
              <a:buChar char="•"/>
            </a:pPr>
            <a:r>
              <a:rPr lang="en-US" sz="2944">
                <a:solidFill>
                  <a:srgbClr val="009444"/>
                </a:solidFill>
                <a:latin typeface="Dosis Semi-Bold"/>
              </a:rPr>
              <a:t>Classy </a:t>
            </a:r>
          </a:p>
        </p:txBody>
      </p:sp>
      <p:pic>
        <p:nvPicPr>
          <p:cNvPr id="17" name="Picture 16" descr="A group of round icons&#10;&#10;Description automatically generated">
            <a:extLst>
              <a:ext uri="{FF2B5EF4-FFF2-40B4-BE49-F238E27FC236}">
                <a16:creationId xmlns:a16="http://schemas.microsoft.com/office/drawing/2014/main" id="{8FBAC3B1-5BE4-D65A-A8C4-DC223CE262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067989" y="5823138"/>
            <a:ext cx="2200032" cy="17469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txBody>
          <a:bodyPr/>
          <a:lstStyle/>
          <a:p>
            <a:endParaRPr lang="en-BF"/>
          </a:p>
        </p:txBody>
      </p:sp>
      <p:sp>
        <p:nvSpPr>
          <p:cNvPr id="3" name="Freeform 3"/>
          <p:cNvSpPr/>
          <p:nvPr/>
        </p:nvSpPr>
        <p:spPr>
          <a:xfrm>
            <a:off x="0" y="306070"/>
            <a:ext cx="19080464" cy="2599471"/>
          </a:xfrm>
          <a:custGeom>
            <a:avLst/>
            <a:gdLst/>
            <a:ahLst/>
            <a:cxnLst/>
            <a:rect l="l" t="t" r="r" b="b"/>
            <a:pathLst>
              <a:path w="19080464" h="2599471">
                <a:moveTo>
                  <a:pt x="0" y="0"/>
                </a:moveTo>
                <a:lnTo>
                  <a:pt x="19080464" y="0"/>
                </a:lnTo>
                <a:lnTo>
                  <a:pt x="19080464" y="2599472"/>
                </a:lnTo>
                <a:lnTo>
                  <a:pt x="0" y="2599472"/>
                </a:lnTo>
                <a:lnTo>
                  <a:pt x="0" y="0"/>
                </a:lnTo>
                <a:close/>
              </a:path>
            </a:pathLst>
          </a:custGeom>
          <a:blipFill>
            <a:blip r:embed="rId3"/>
            <a:stretch>
              <a:fillRect t="-149533" b="-62422"/>
            </a:stretch>
          </a:blipFill>
        </p:spPr>
        <p:txBody>
          <a:bodyPr/>
          <a:lstStyle/>
          <a:p>
            <a:endParaRPr lang="en-BF"/>
          </a:p>
        </p:txBody>
      </p:sp>
      <p:grpSp>
        <p:nvGrpSpPr>
          <p:cNvPr id="4" name="Group 4"/>
          <p:cNvGrpSpPr/>
          <p:nvPr/>
        </p:nvGrpSpPr>
        <p:grpSpPr>
          <a:xfrm>
            <a:off x="7341693" y="7639304"/>
            <a:ext cx="2619550" cy="2480805"/>
            <a:chOff x="0" y="0"/>
            <a:chExt cx="812800" cy="769750"/>
          </a:xfrm>
        </p:grpSpPr>
        <p:sp>
          <p:nvSpPr>
            <p:cNvPr id="5" name="Freeform 5"/>
            <p:cNvSpPr/>
            <p:nvPr/>
          </p:nvSpPr>
          <p:spPr>
            <a:xfrm>
              <a:off x="0" y="0"/>
              <a:ext cx="812800" cy="769750"/>
            </a:xfrm>
            <a:custGeom>
              <a:avLst/>
              <a:gdLst/>
              <a:ahLst/>
              <a:cxnLst/>
              <a:rect l="l" t="t" r="r" b="b"/>
              <a:pathLst>
                <a:path w="812800" h="769750">
                  <a:moveTo>
                    <a:pt x="406400" y="0"/>
                  </a:moveTo>
                  <a:cubicBezTo>
                    <a:pt x="181951" y="0"/>
                    <a:pt x="0" y="172314"/>
                    <a:pt x="0" y="384875"/>
                  </a:cubicBezTo>
                  <a:cubicBezTo>
                    <a:pt x="0" y="597436"/>
                    <a:pt x="181951" y="769750"/>
                    <a:pt x="406400" y="769750"/>
                  </a:cubicBezTo>
                  <a:cubicBezTo>
                    <a:pt x="630849" y="769750"/>
                    <a:pt x="812800" y="597436"/>
                    <a:pt x="812800" y="384875"/>
                  </a:cubicBezTo>
                  <a:cubicBezTo>
                    <a:pt x="812800" y="172314"/>
                    <a:pt x="630849" y="0"/>
                    <a:pt x="406400" y="0"/>
                  </a:cubicBezTo>
                  <a:close/>
                </a:path>
              </a:pathLst>
            </a:custGeom>
            <a:solidFill>
              <a:srgbClr val="278753"/>
            </a:solidFill>
          </p:spPr>
          <p:txBody>
            <a:bodyPr/>
            <a:lstStyle/>
            <a:p>
              <a:endParaRPr lang="en-BF"/>
            </a:p>
          </p:txBody>
        </p:sp>
        <p:sp>
          <p:nvSpPr>
            <p:cNvPr id="6" name="TextBox 6"/>
            <p:cNvSpPr txBox="1"/>
            <p:nvPr/>
          </p:nvSpPr>
          <p:spPr>
            <a:xfrm>
              <a:off x="76200" y="34064"/>
              <a:ext cx="660400" cy="663522"/>
            </a:xfrm>
            <a:prstGeom prst="rect">
              <a:avLst/>
            </a:prstGeom>
          </p:spPr>
          <p:txBody>
            <a:bodyPr lIns="50800" tIns="50800" rIns="50800" bIns="50800" rtlCol="0" anchor="ctr"/>
            <a:lstStyle/>
            <a:p>
              <a:pPr algn="ctr">
                <a:lnSpc>
                  <a:spcPts val="2128"/>
                </a:lnSpc>
              </a:pPr>
              <a:endParaRPr/>
            </a:p>
          </p:txBody>
        </p:sp>
      </p:grpSp>
      <p:sp>
        <p:nvSpPr>
          <p:cNvPr id="7" name="Freeform 7"/>
          <p:cNvSpPr/>
          <p:nvPr/>
        </p:nvSpPr>
        <p:spPr>
          <a:xfrm>
            <a:off x="8309751" y="8544877"/>
            <a:ext cx="683434" cy="997053"/>
          </a:xfrm>
          <a:custGeom>
            <a:avLst/>
            <a:gdLst/>
            <a:ahLst/>
            <a:cxnLst/>
            <a:rect l="l" t="t" r="r" b="b"/>
            <a:pathLst>
              <a:path w="683434" h="997053">
                <a:moveTo>
                  <a:pt x="0" y="0"/>
                </a:moveTo>
                <a:lnTo>
                  <a:pt x="683434" y="0"/>
                </a:lnTo>
                <a:lnTo>
                  <a:pt x="683434" y="997052"/>
                </a:lnTo>
                <a:lnTo>
                  <a:pt x="0" y="997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F"/>
          </a:p>
        </p:txBody>
      </p:sp>
      <p:sp>
        <p:nvSpPr>
          <p:cNvPr id="8" name="Freeform 8"/>
          <p:cNvSpPr/>
          <p:nvPr/>
        </p:nvSpPr>
        <p:spPr>
          <a:xfrm>
            <a:off x="7167136" y="2379921"/>
            <a:ext cx="2610892" cy="3533447"/>
          </a:xfrm>
          <a:custGeom>
            <a:avLst/>
            <a:gdLst/>
            <a:ahLst/>
            <a:cxnLst/>
            <a:rect l="l" t="t" r="r" b="b"/>
            <a:pathLst>
              <a:path w="2610892" h="3533447">
                <a:moveTo>
                  <a:pt x="0" y="0"/>
                </a:moveTo>
                <a:lnTo>
                  <a:pt x="2610892" y="0"/>
                </a:lnTo>
                <a:lnTo>
                  <a:pt x="2610892" y="3533447"/>
                </a:lnTo>
                <a:lnTo>
                  <a:pt x="0" y="35334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F"/>
          </a:p>
        </p:txBody>
      </p:sp>
      <p:sp>
        <p:nvSpPr>
          <p:cNvPr id="9" name="TextBox 9"/>
          <p:cNvSpPr txBox="1"/>
          <p:nvPr/>
        </p:nvSpPr>
        <p:spPr>
          <a:xfrm>
            <a:off x="1157020" y="287020"/>
            <a:ext cx="16308854" cy="1465163"/>
          </a:xfrm>
          <a:prstGeom prst="rect">
            <a:avLst/>
          </a:prstGeom>
        </p:spPr>
        <p:txBody>
          <a:bodyPr lIns="0" tIns="0" rIns="0" bIns="0" rtlCol="0" anchor="t">
            <a:spAutoFit/>
          </a:bodyPr>
          <a:lstStyle/>
          <a:p>
            <a:pPr algn="l">
              <a:lnSpc>
                <a:spcPts val="5183"/>
              </a:lnSpc>
            </a:pPr>
            <a:r>
              <a:rPr lang="en-US" sz="5183" spc="-171">
                <a:solidFill>
                  <a:srgbClr val="009444"/>
                </a:solidFill>
                <a:latin typeface="Gaegu Bold"/>
              </a:rPr>
              <a:t>Call to action: Support 2000 youth green guardians with; $50 $100 for tree-planting kits with an impact token.  </a:t>
            </a:r>
          </a:p>
        </p:txBody>
      </p:sp>
      <p:sp>
        <p:nvSpPr>
          <p:cNvPr id="10" name="TextBox 10"/>
          <p:cNvSpPr txBox="1"/>
          <p:nvPr/>
        </p:nvSpPr>
        <p:spPr>
          <a:xfrm>
            <a:off x="1157020" y="1788972"/>
            <a:ext cx="8845829" cy="590949"/>
          </a:xfrm>
          <a:prstGeom prst="rect">
            <a:avLst/>
          </a:prstGeom>
        </p:spPr>
        <p:txBody>
          <a:bodyPr lIns="0" tIns="0" rIns="0" bIns="0" rtlCol="0" anchor="t">
            <a:spAutoFit/>
          </a:bodyPr>
          <a:lstStyle/>
          <a:p>
            <a:pPr algn="ctr">
              <a:lnSpc>
                <a:spcPts val="4383"/>
              </a:lnSpc>
              <a:spcBef>
                <a:spcPct val="0"/>
              </a:spcBef>
            </a:pPr>
            <a:r>
              <a:rPr lang="en-US" sz="3593">
                <a:solidFill>
                  <a:srgbClr val="009444"/>
                </a:solidFill>
                <a:latin typeface="Bryndan Write"/>
              </a:rPr>
              <a:t>SEE THE TOKEN BEHIND EACH AMOUNT </a:t>
            </a:r>
          </a:p>
        </p:txBody>
      </p:sp>
      <p:sp>
        <p:nvSpPr>
          <p:cNvPr id="11" name="TextBox 11"/>
          <p:cNvSpPr txBox="1"/>
          <p:nvPr/>
        </p:nvSpPr>
        <p:spPr>
          <a:xfrm>
            <a:off x="7806391" y="7646683"/>
            <a:ext cx="1822366" cy="738281"/>
          </a:xfrm>
          <a:prstGeom prst="rect">
            <a:avLst/>
          </a:prstGeom>
        </p:spPr>
        <p:txBody>
          <a:bodyPr lIns="0" tIns="0" rIns="0" bIns="0" rtlCol="0" anchor="t">
            <a:spAutoFit/>
          </a:bodyPr>
          <a:lstStyle/>
          <a:p>
            <a:pPr algn="ctr">
              <a:lnSpc>
                <a:spcPts val="5411"/>
              </a:lnSpc>
              <a:spcBef>
                <a:spcPct val="0"/>
              </a:spcBef>
            </a:pPr>
            <a:r>
              <a:rPr lang="en-US" sz="4435">
                <a:solidFill>
                  <a:srgbClr val="000000"/>
                </a:solidFill>
                <a:latin typeface="Bryndan Write"/>
              </a:rPr>
              <a:t>$5-100 </a:t>
            </a:r>
          </a:p>
        </p:txBody>
      </p:sp>
      <p:sp>
        <p:nvSpPr>
          <p:cNvPr id="12" name="Freeform 12"/>
          <p:cNvSpPr/>
          <p:nvPr/>
        </p:nvSpPr>
        <p:spPr>
          <a:xfrm rot="5400000">
            <a:off x="8002895" y="6099525"/>
            <a:ext cx="1297146" cy="924833"/>
          </a:xfrm>
          <a:custGeom>
            <a:avLst/>
            <a:gdLst/>
            <a:ahLst/>
            <a:cxnLst/>
            <a:rect l="l" t="t" r="r" b="b"/>
            <a:pathLst>
              <a:path w="1297146" h="924833">
                <a:moveTo>
                  <a:pt x="0" y="0"/>
                </a:moveTo>
                <a:lnTo>
                  <a:pt x="1297146" y="0"/>
                </a:lnTo>
                <a:lnTo>
                  <a:pt x="1297146" y="924832"/>
                </a:lnTo>
                <a:lnTo>
                  <a:pt x="0" y="9248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BF"/>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583</Words>
  <Application>Microsoft Macintosh PowerPoint</Application>
  <PresentationFormat>Custom</PresentationFormat>
  <Paragraphs>108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Gaegu Bold</vt:lpstr>
      <vt:lpstr>Arial</vt:lpstr>
      <vt:lpstr>Bryndan Write</vt:lpstr>
      <vt:lpstr>Calibri</vt:lpstr>
      <vt:lpstr>Dosis Semi-Bold</vt:lpstr>
      <vt:lpstr>Gaegu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Simple Digital Marketing Presentation</dc:title>
  <cp:lastModifiedBy>Barbara Kyeremaa Asamoah</cp:lastModifiedBy>
  <cp:revision>6</cp:revision>
  <dcterms:created xsi:type="dcterms:W3CDTF">2006-08-16T00:00:00Z</dcterms:created>
  <dcterms:modified xsi:type="dcterms:W3CDTF">2024-08-06T09:49:49Z</dcterms:modified>
  <dc:identifier>DAGF1xo6qXk</dc:identifier>
</cp:coreProperties>
</file>